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Nuni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226a00dae_0_1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226a00dae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226a00dae_0_1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226a00dae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226a00dae_0_1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226a00dae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226a00dae_0_1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226a00dae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226a00dae_0_1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226a00dae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226a00dae_0_1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226a00dae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22ac489c3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22ac489c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226a00dae_0_1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226a00dae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22ac489c3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22ac489c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226a00dae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226a00da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22ac489c3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22ac489c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22ac489c3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22ac489c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22ac489c3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22ac489c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226a00dae_0_1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226a00dae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226a00dae_0_1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226a00dae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41" y="3766000"/>
            <a:ext cx="9827100" cy="30921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 name="Google Shape;11;p2"/>
          <p:cNvSpPr/>
          <p:nvPr/>
        </p:nvSpPr>
        <p:spPr>
          <a:xfrm flipH="1">
            <a:off x="4776900" y="2067600"/>
            <a:ext cx="7415100" cy="47904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 name="Google Shape;12;p2"/>
          <p:cNvSpPr/>
          <p:nvPr/>
        </p:nvSpPr>
        <p:spPr>
          <a:xfrm rot="10800000">
            <a:off x="6745206" y="-100"/>
            <a:ext cx="5446800" cy="27369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a:off x="271033"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 name="Google Shape;14;p2"/>
          <p:cNvGrpSpPr/>
          <p:nvPr/>
        </p:nvGrpSpPr>
        <p:grpSpPr>
          <a:xfrm>
            <a:off x="340259" y="790"/>
            <a:ext cx="3000409" cy="1392365"/>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1207163" y="790"/>
            <a:ext cx="3000409" cy="1392365"/>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9409957" y="6784"/>
            <a:ext cx="2468376" cy="1002839"/>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8737606" y="5623802"/>
            <a:ext cx="3185498" cy="123431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265762" y="5407536"/>
            <a:ext cx="3727293" cy="1444382"/>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2478271" y="2430444"/>
            <a:ext cx="7148400" cy="1930800"/>
          </a:xfrm>
          <a:prstGeom prst="rect">
            <a:avLst/>
          </a:prstGeom>
        </p:spPr>
        <p:txBody>
          <a:bodyPr anchorCtr="0" anchor="ctr" bIns="121900" lIns="121900" spcFirstLastPara="1" rIns="121900" wrap="square" tIns="121900"/>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35" name="Google Shape;35;p2"/>
          <p:cNvSpPr txBox="1"/>
          <p:nvPr>
            <p:ph idx="1" type="subTitle"/>
          </p:nvPr>
        </p:nvSpPr>
        <p:spPr>
          <a:xfrm>
            <a:off x="2478267" y="4550878"/>
            <a:ext cx="7148400" cy="696900"/>
          </a:xfrm>
          <a:prstGeom prst="rect">
            <a:avLst/>
          </a:prstGeom>
        </p:spPr>
        <p:txBody>
          <a:bodyPr anchorCtr="0" anchor="t" bIns="121900" lIns="121900" spcFirstLastPara="1" rIns="121900" wrap="square" tIns="121900"/>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6" name="Google Shape;36;p2"/>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7425600" y="3778767"/>
            <a:ext cx="4766400" cy="30792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1" name="Google Shape;111;p11"/>
          <p:cNvGrpSpPr/>
          <p:nvPr/>
        </p:nvGrpSpPr>
        <p:grpSpPr>
          <a:xfrm>
            <a:off x="7945629" y="5492768"/>
            <a:ext cx="3361269" cy="1365553"/>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265762" y="3"/>
            <a:ext cx="3727293" cy="1444382"/>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847800" y="1845133"/>
            <a:ext cx="8496300" cy="1839600"/>
          </a:xfrm>
          <a:prstGeom prst="rect">
            <a:avLst/>
          </a:prstGeom>
        </p:spPr>
        <p:txBody>
          <a:bodyPr anchorCtr="0" anchor="ctr" bIns="121900" lIns="121900" spcFirstLastPara="1" rIns="121900" wrap="square" tIns="121900"/>
          <a:lstStyle>
            <a:lvl1pPr lvl="0" algn="ctr">
              <a:spcBef>
                <a:spcPts val="0"/>
              </a:spcBef>
              <a:spcAft>
                <a:spcPts val="0"/>
              </a:spcAft>
              <a:buClr>
                <a:schemeClr val="dk2"/>
              </a:buClr>
              <a:buSzPts val="11500"/>
              <a:buNone/>
              <a:defRPr sz="11500">
                <a:solidFill>
                  <a:schemeClr val="dk2"/>
                </a:solidFill>
              </a:defRPr>
            </a:lvl1pPr>
            <a:lvl2pPr lvl="1" algn="ctr">
              <a:spcBef>
                <a:spcPts val="0"/>
              </a:spcBef>
              <a:spcAft>
                <a:spcPts val="0"/>
              </a:spcAft>
              <a:buClr>
                <a:schemeClr val="dk2"/>
              </a:buClr>
              <a:buSzPts val="11500"/>
              <a:buNone/>
              <a:defRPr sz="11500">
                <a:solidFill>
                  <a:schemeClr val="dk2"/>
                </a:solidFill>
              </a:defRPr>
            </a:lvl2pPr>
            <a:lvl3pPr lvl="2" algn="ctr">
              <a:spcBef>
                <a:spcPts val="0"/>
              </a:spcBef>
              <a:spcAft>
                <a:spcPts val="0"/>
              </a:spcAft>
              <a:buClr>
                <a:schemeClr val="dk2"/>
              </a:buClr>
              <a:buSzPts val="11500"/>
              <a:buNone/>
              <a:defRPr sz="11500">
                <a:solidFill>
                  <a:schemeClr val="dk2"/>
                </a:solidFill>
              </a:defRPr>
            </a:lvl3pPr>
            <a:lvl4pPr lvl="3" algn="ctr">
              <a:spcBef>
                <a:spcPts val="0"/>
              </a:spcBef>
              <a:spcAft>
                <a:spcPts val="0"/>
              </a:spcAft>
              <a:buClr>
                <a:schemeClr val="dk2"/>
              </a:buClr>
              <a:buSzPts val="11500"/>
              <a:buNone/>
              <a:defRPr sz="11500">
                <a:solidFill>
                  <a:schemeClr val="dk2"/>
                </a:solidFill>
              </a:defRPr>
            </a:lvl4pPr>
            <a:lvl5pPr lvl="4" algn="ctr">
              <a:spcBef>
                <a:spcPts val="0"/>
              </a:spcBef>
              <a:spcAft>
                <a:spcPts val="0"/>
              </a:spcAft>
              <a:buClr>
                <a:schemeClr val="dk2"/>
              </a:buClr>
              <a:buSzPts val="11500"/>
              <a:buNone/>
              <a:defRPr sz="11500">
                <a:solidFill>
                  <a:schemeClr val="dk2"/>
                </a:solidFill>
              </a:defRPr>
            </a:lvl5pPr>
            <a:lvl6pPr lvl="5" algn="ctr">
              <a:spcBef>
                <a:spcPts val="0"/>
              </a:spcBef>
              <a:spcAft>
                <a:spcPts val="0"/>
              </a:spcAft>
              <a:buClr>
                <a:schemeClr val="dk2"/>
              </a:buClr>
              <a:buSzPts val="11500"/>
              <a:buNone/>
              <a:defRPr sz="11500">
                <a:solidFill>
                  <a:schemeClr val="dk2"/>
                </a:solidFill>
              </a:defRPr>
            </a:lvl6pPr>
            <a:lvl7pPr lvl="6" algn="ctr">
              <a:spcBef>
                <a:spcPts val="0"/>
              </a:spcBef>
              <a:spcAft>
                <a:spcPts val="0"/>
              </a:spcAft>
              <a:buClr>
                <a:schemeClr val="dk2"/>
              </a:buClr>
              <a:buSzPts val="11500"/>
              <a:buNone/>
              <a:defRPr sz="11500">
                <a:solidFill>
                  <a:schemeClr val="dk2"/>
                </a:solidFill>
              </a:defRPr>
            </a:lvl7pPr>
            <a:lvl8pPr lvl="7" algn="ctr">
              <a:spcBef>
                <a:spcPts val="0"/>
              </a:spcBef>
              <a:spcAft>
                <a:spcPts val="0"/>
              </a:spcAft>
              <a:buClr>
                <a:schemeClr val="dk2"/>
              </a:buClr>
              <a:buSzPts val="11500"/>
              <a:buNone/>
              <a:defRPr sz="11500">
                <a:solidFill>
                  <a:schemeClr val="dk2"/>
                </a:solidFill>
              </a:defRPr>
            </a:lvl8pPr>
            <a:lvl9pPr lvl="8" algn="ctr">
              <a:spcBef>
                <a:spcPts val="0"/>
              </a:spcBef>
              <a:spcAft>
                <a:spcPts val="0"/>
              </a:spcAft>
              <a:buClr>
                <a:schemeClr val="dk2"/>
              </a:buClr>
              <a:buSzPts val="11500"/>
              <a:buNone/>
              <a:defRPr sz="11500">
                <a:solidFill>
                  <a:schemeClr val="dk2"/>
                </a:solidFill>
              </a:defRPr>
            </a:lvl9pPr>
          </a:lstStyle>
          <a:p>
            <a:r>
              <a:t>xx%</a:t>
            </a:r>
          </a:p>
        </p:txBody>
      </p:sp>
      <p:sp>
        <p:nvSpPr>
          <p:cNvPr id="120" name="Google Shape;120;p11"/>
          <p:cNvSpPr txBox="1"/>
          <p:nvPr>
            <p:ph idx="1" type="body"/>
          </p:nvPr>
        </p:nvSpPr>
        <p:spPr>
          <a:xfrm>
            <a:off x="1847800" y="3818467"/>
            <a:ext cx="8496300" cy="854700"/>
          </a:xfrm>
          <a:prstGeom prst="rect">
            <a:avLst/>
          </a:prstGeom>
        </p:spPr>
        <p:txBody>
          <a:bodyPr anchorCtr="0" anchor="t" bIns="121900" lIns="121900" spcFirstLastPara="1" rIns="121900" wrap="square" tIns="121900"/>
          <a:lstStyle>
            <a:lvl1pPr indent="-336550" lvl="0" marL="457200" algn="ctr">
              <a:spcBef>
                <a:spcPts val="0"/>
              </a:spcBef>
              <a:spcAft>
                <a:spcPts val="0"/>
              </a:spcAft>
              <a:buSzPts val="1700"/>
              <a:buChar char="●"/>
              <a:defRPr/>
            </a:lvl1pPr>
            <a:lvl2pPr indent="-323850" lvl="1" marL="914400" algn="ctr">
              <a:spcBef>
                <a:spcPts val="2100"/>
              </a:spcBef>
              <a:spcAft>
                <a:spcPts val="0"/>
              </a:spcAft>
              <a:buSzPts val="1500"/>
              <a:buChar char="○"/>
              <a:defRPr/>
            </a:lvl2pPr>
            <a:lvl3pPr indent="-323850" lvl="2" marL="1371600" algn="ctr">
              <a:spcBef>
                <a:spcPts val="2100"/>
              </a:spcBef>
              <a:spcAft>
                <a:spcPts val="0"/>
              </a:spcAft>
              <a:buSzPts val="1500"/>
              <a:buChar char="■"/>
              <a:defRPr/>
            </a:lvl3pPr>
            <a:lvl4pPr indent="-323850" lvl="3" marL="1828800" algn="ctr">
              <a:spcBef>
                <a:spcPts val="2100"/>
              </a:spcBef>
              <a:spcAft>
                <a:spcPts val="0"/>
              </a:spcAft>
              <a:buSzPts val="1500"/>
              <a:buChar char="●"/>
              <a:defRPr/>
            </a:lvl4pPr>
            <a:lvl5pPr indent="-323850" lvl="4" marL="2286000" algn="ctr">
              <a:spcBef>
                <a:spcPts val="2100"/>
              </a:spcBef>
              <a:spcAft>
                <a:spcPts val="0"/>
              </a:spcAft>
              <a:buSzPts val="1500"/>
              <a:buChar char="○"/>
              <a:defRPr/>
            </a:lvl5pPr>
            <a:lvl6pPr indent="-323850" lvl="5" marL="2743200" algn="ctr">
              <a:spcBef>
                <a:spcPts val="2100"/>
              </a:spcBef>
              <a:spcAft>
                <a:spcPts val="0"/>
              </a:spcAft>
              <a:buSzPts val="1500"/>
              <a:buChar char="■"/>
              <a:defRPr/>
            </a:lvl6pPr>
            <a:lvl7pPr indent="-323850" lvl="6" marL="3200400" algn="ctr">
              <a:spcBef>
                <a:spcPts val="2100"/>
              </a:spcBef>
              <a:spcAft>
                <a:spcPts val="0"/>
              </a:spcAft>
              <a:buSzPts val="1500"/>
              <a:buChar char="●"/>
              <a:defRPr/>
            </a:lvl7pPr>
            <a:lvl8pPr indent="-323850" lvl="7" marL="3657600" algn="ctr">
              <a:spcBef>
                <a:spcPts val="2100"/>
              </a:spcBef>
              <a:spcAft>
                <a:spcPts val="0"/>
              </a:spcAft>
              <a:buSzPts val="1500"/>
              <a:buChar char="○"/>
              <a:defRPr/>
            </a:lvl8pPr>
            <a:lvl9pPr indent="-323850" lvl="8" marL="4114800" algn="ctr">
              <a:spcBef>
                <a:spcPts val="2100"/>
              </a:spcBef>
              <a:spcAft>
                <a:spcPts val="2100"/>
              </a:spcAft>
              <a:buSzPts val="1500"/>
              <a:buChar char="■"/>
              <a:defRPr/>
            </a:lvl9pPr>
          </a:lstStyle>
          <a:p/>
        </p:txBody>
      </p:sp>
      <p:sp>
        <p:nvSpPr>
          <p:cNvPr id="121" name="Google Shape;121;p11"/>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4" name="Shape 124"/>
        <p:cNvGrpSpPr/>
        <p:nvPr/>
      </p:nvGrpSpPr>
      <p:grpSpPr>
        <a:xfrm>
          <a:off x="0" y="0"/>
          <a:ext cx="0" cy="0"/>
          <a:chOff x="0" y="0"/>
          <a:chExt cx="0" cy="0"/>
        </a:xfrm>
      </p:grpSpPr>
      <p:sp>
        <p:nvSpPr>
          <p:cNvPr id="125" name="Google Shape;125;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6" name="Google Shape;126;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127" name="Google Shape;127;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6342900" y="3079200"/>
            <a:ext cx="5849100" cy="37788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9" name="Google Shape;39;p3"/>
          <p:cNvGrpSpPr/>
          <p:nvPr/>
        </p:nvGrpSpPr>
        <p:grpSpPr>
          <a:xfrm>
            <a:off x="7458691" y="5281486"/>
            <a:ext cx="3880118" cy="1576482"/>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265762" y="3"/>
            <a:ext cx="3727293" cy="1444382"/>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518245" y="2328133"/>
            <a:ext cx="7170000" cy="2194800"/>
          </a:xfrm>
          <a:prstGeom prst="rect">
            <a:avLst/>
          </a:prstGeom>
        </p:spPr>
        <p:txBody>
          <a:bodyPr anchorCtr="0" anchor="ctr" bIns="121900" lIns="121900" spcFirstLastPara="1" rIns="121900" wrap="square" tIns="121900"/>
          <a:lstStyle>
            <a:lvl1pPr lvl="0" algn="ctr">
              <a:spcBef>
                <a:spcPts val="0"/>
              </a:spcBef>
              <a:spcAft>
                <a:spcPts val="0"/>
              </a:spcAft>
              <a:buClr>
                <a:schemeClr val="dk2"/>
              </a:buClr>
              <a:buSzPts val="4300"/>
              <a:buNone/>
              <a:defRPr sz="4300">
                <a:solidFill>
                  <a:schemeClr val="dk2"/>
                </a:solidFill>
              </a:defRPr>
            </a:lvl1pPr>
            <a:lvl2pPr lvl="1" algn="ctr">
              <a:spcBef>
                <a:spcPts val="0"/>
              </a:spcBef>
              <a:spcAft>
                <a:spcPts val="0"/>
              </a:spcAft>
              <a:buClr>
                <a:schemeClr val="dk2"/>
              </a:buClr>
              <a:buSzPts val="4300"/>
              <a:buNone/>
              <a:defRPr sz="4300">
                <a:solidFill>
                  <a:schemeClr val="dk2"/>
                </a:solidFill>
              </a:defRPr>
            </a:lvl2pPr>
            <a:lvl3pPr lvl="2" algn="ctr">
              <a:spcBef>
                <a:spcPts val="0"/>
              </a:spcBef>
              <a:spcAft>
                <a:spcPts val="0"/>
              </a:spcAft>
              <a:buClr>
                <a:schemeClr val="dk2"/>
              </a:buClr>
              <a:buSzPts val="4300"/>
              <a:buNone/>
              <a:defRPr sz="4300">
                <a:solidFill>
                  <a:schemeClr val="dk2"/>
                </a:solidFill>
              </a:defRPr>
            </a:lvl3pPr>
            <a:lvl4pPr lvl="3" algn="ctr">
              <a:spcBef>
                <a:spcPts val="0"/>
              </a:spcBef>
              <a:spcAft>
                <a:spcPts val="0"/>
              </a:spcAft>
              <a:buClr>
                <a:schemeClr val="dk2"/>
              </a:buClr>
              <a:buSzPts val="4300"/>
              <a:buNone/>
              <a:defRPr sz="4300">
                <a:solidFill>
                  <a:schemeClr val="dk2"/>
                </a:solidFill>
              </a:defRPr>
            </a:lvl4pPr>
            <a:lvl5pPr lvl="4" algn="ctr">
              <a:spcBef>
                <a:spcPts val="0"/>
              </a:spcBef>
              <a:spcAft>
                <a:spcPts val="0"/>
              </a:spcAft>
              <a:buClr>
                <a:schemeClr val="dk2"/>
              </a:buClr>
              <a:buSzPts val="4300"/>
              <a:buNone/>
              <a:defRPr sz="4300">
                <a:solidFill>
                  <a:schemeClr val="dk2"/>
                </a:solidFill>
              </a:defRPr>
            </a:lvl5pPr>
            <a:lvl6pPr lvl="5" algn="ctr">
              <a:spcBef>
                <a:spcPts val="0"/>
              </a:spcBef>
              <a:spcAft>
                <a:spcPts val="0"/>
              </a:spcAft>
              <a:buClr>
                <a:schemeClr val="dk2"/>
              </a:buClr>
              <a:buSzPts val="4300"/>
              <a:buNone/>
              <a:defRPr sz="4300">
                <a:solidFill>
                  <a:schemeClr val="dk2"/>
                </a:solidFill>
              </a:defRPr>
            </a:lvl6pPr>
            <a:lvl7pPr lvl="6" algn="ctr">
              <a:spcBef>
                <a:spcPts val="0"/>
              </a:spcBef>
              <a:spcAft>
                <a:spcPts val="0"/>
              </a:spcAft>
              <a:buClr>
                <a:schemeClr val="dk2"/>
              </a:buClr>
              <a:buSzPts val="4300"/>
              <a:buNone/>
              <a:defRPr sz="4300">
                <a:solidFill>
                  <a:schemeClr val="dk2"/>
                </a:solidFill>
              </a:defRPr>
            </a:lvl7pPr>
            <a:lvl8pPr lvl="7" algn="ctr">
              <a:spcBef>
                <a:spcPts val="0"/>
              </a:spcBef>
              <a:spcAft>
                <a:spcPts val="0"/>
              </a:spcAft>
              <a:buClr>
                <a:schemeClr val="dk2"/>
              </a:buClr>
              <a:buSzPts val="4300"/>
              <a:buNone/>
              <a:defRPr sz="4300">
                <a:solidFill>
                  <a:schemeClr val="dk2"/>
                </a:solidFill>
              </a:defRPr>
            </a:lvl8pPr>
            <a:lvl9pPr lvl="8" algn="ctr">
              <a:spcBef>
                <a:spcPts val="0"/>
              </a:spcBef>
              <a:spcAft>
                <a:spcPts val="0"/>
              </a:spcAft>
              <a:buClr>
                <a:schemeClr val="dk2"/>
              </a:buClr>
              <a:buSzPts val="4300"/>
              <a:buNone/>
              <a:defRPr sz="4300">
                <a:solidFill>
                  <a:schemeClr val="dk2"/>
                </a:solidFill>
              </a:defRPr>
            </a:lvl9pPr>
          </a:lstStyle>
          <a:p/>
        </p:txBody>
      </p:sp>
      <p:sp>
        <p:nvSpPr>
          <p:cNvPr id="48" name="Google Shape;48;p3"/>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4"/>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p4"/>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1092200" y="1127467"/>
            <a:ext cx="10007700" cy="1272900"/>
          </a:xfrm>
          <a:prstGeom prst="rect">
            <a:avLst/>
          </a:prstGeom>
        </p:spPr>
        <p:txBody>
          <a:bodyPr anchorCtr="0" anchor="t" bIns="121900" lIns="121900" spcFirstLastPara="1" rIns="121900" wrap="square" tIns="12190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54" name="Google Shape;54;p4"/>
          <p:cNvSpPr txBox="1"/>
          <p:nvPr>
            <p:ph idx="1" type="body"/>
          </p:nvPr>
        </p:nvSpPr>
        <p:spPr>
          <a:xfrm>
            <a:off x="1092200" y="2654300"/>
            <a:ext cx="10007700" cy="3264000"/>
          </a:xfrm>
          <a:prstGeom prst="rect">
            <a:avLst/>
          </a:prstGeom>
        </p:spPr>
        <p:txBody>
          <a:bodyPr anchorCtr="0" anchor="t" bIns="121900" lIns="121900" spcFirstLastPara="1" rIns="121900" wrap="square" tIns="121900"/>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55" name="Google Shape;55;p4"/>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p5"/>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p5"/>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1092200" y="1127467"/>
            <a:ext cx="10007700" cy="1272900"/>
          </a:xfrm>
          <a:prstGeom prst="rect">
            <a:avLst/>
          </a:prstGeom>
        </p:spPr>
        <p:txBody>
          <a:bodyPr anchorCtr="0" anchor="t" bIns="121900" lIns="121900" spcFirstLastPara="1" rIns="121900" wrap="square" tIns="12190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1" name="Google Shape;61;p5"/>
          <p:cNvSpPr txBox="1"/>
          <p:nvPr>
            <p:ph idx="1" type="body"/>
          </p:nvPr>
        </p:nvSpPr>
        <p:spPr>
          <a:xfrm>
            <a:off x="1092200" y="2654300"/>
            <a:ext cx="4914900" cy="3264000"/>
          </a:xfrm>
          <a:prstGeom prst="rect">
            <a:avLst/>
          </a:prstGeom>
        </p:spPr>
        <p:txBody>
          <a:bodyPr anchorCtr="0" anchor="t" bIns="121900" lIns="121900" spcFirstLastPara="1" rIns="121900" wrap="square" tIns="121900"/>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62" name="Google Shape;62;p5"/>
          <p:cNvSpPr txBox="1"/>
          <p:nvPr>
            <p:ph idx="2" type="body"/>
          </p:nvPr>
        </p:nvSpPr>
        <p:spPr>
          <a:xfrm>
            <a:off x="6184900" y="2654300"/>
            <a:ext cx="4914900" cy="3264000"/>
          </a:xfrm>
          <a:prstGeom prst="rect">
            <a:avLst/>
          </a:prstGeom>
        </p:spPr>
        <p:txBody>
          <a:bodyPr anchorCtr="0" anchor="t" bIns="121900" lIns="121900" spcFirstLastPara="1" rIns="121900" wrap="square" tIns="121900"/>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63" name="Google Shape;63;p5"/>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6"/>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p6"/>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1092200" y="1127467"/>
            <a:ext cx="10007700" cy="1272900"/>
          </a:xfrm>
          <a:prstGeom prst="rect">
            <a:avLst/>
          </a:prstGeom>
        </p:spPr>
        <p:txBody>
          <a:bodyPr anchorCtr="0" anchor="t" bIns="121900" lIns="121900" spcFirstLastPara="1" rIns="121900" wrap="square" tIns="12190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9" name="Google Shape;69;p6"/>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7"/>
          <p:cNvSpPr/>
          <p:nvPr/>
        </p:nvSpPr>
        <p:spPr>
          <a:xfrm>
            <a:off x="41" y="3766000"/>
            <a:ext cx="9827100" cy="30921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7"/>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1092200" y="1127467"/>
            <a:ext cx="4945500" cy="1844100"/>
          </a:xfrm>
          <a:prstGeom prst="rect">
            <a:avLst/>
          </a:prstGeom>
        </p:spPr>
        <p:txBody>
          <a:bodyPr anchorCtr="0" anchor="t" bIns="121900" lIns="121900" spcFirstLastPara="1" rIns="121900" wrap="square" tIns="12190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75" name="Google Shape;75;p7"/>
          <p:cNvSpPr txBox="1"/>
          <p:nvPr>
            <p:ph idx="1" type="body"/>
          </p:nvPr>
        </p:nvSpPr>
        <p:spPr>
          <a:xfrm>
            <a:off x="1107600" y="3092067"/>
            <a:ext cx="4945500" cy="2826300"/>
          </a:xfrm>
          <a:prstGeom prst="rect">
            <a:avLst/>
          </a:prstGeom>
        </p:spPr>
        <p:txBody>
          <a:bodyPr anchorCtr="0" anchor="t" bIns="121900" lIns="121900" spcFirstLastPara="1" rIns="121900" wrap="square" tIns="121900"/>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76" name="Google Shape;76;p7"/>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3764192"/>
            <a:ext cx="9825600" cy="30891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8"/>
          <p:cNvSpPr/>
          <p:nvPr/>
        </p:nvSpPr>
        <p:spPr>
          <a:xfrm flipH="1">
            <a:off x="4777714" y="2072150"/>
            <a:ext cx="7413900" cy="47859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0" name="Google Shape;80;p8"/>
          <p:cNvGrpSpPr/>
          <p:nvPr/>
        </p:nvGrpSpPr>
        <p:grpSpPr>
          <a:xfrm>
            <a:off x="341189" y="-11"/>
            <a:ext cx="3001758" cy="1391229"/>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4" name="Google Shape;84;p8"/>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5" name="Google Shape;85;p8"/>
          <p:cNvGrpSpPr/>
          <p:nvPr/>
        </p:nvGrpSpPr>
        <p:grpSpPr>
          <a:xfrm>
            <a:off x="46579" y="6029501"/>
            <a:ext cx="2124408" cy="822734"/>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7848470" y="1657"/>
            <a:ext cx="4343273" cy="1681990"/>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858572" y="1734861"/>
            <a:ext cx="8489100" cy="3385500"/>
          </a:xfrm>
          <a:prstGeom prst="rect">
            <a:avLst/>
          </a:prstGeom>
        </p:spPr>
        <p:txBody>
          <a:bodyPr anchorCtr="0" anchor="ctr" bIns="121900" lIns="121900" spcFirstLastPara="1" rIns="121900" wrap="square" tIns="121900"/>
          <a:lstStyle>
            <a:lvl1pPr lvl="0" algn="ctr">
              <a:spcBef>
                <a:spcPts val="0"/>
              </a:spcBef>
              <a:spcAft>
                <a:spcPts val="0"/>
              </a:spcAft>
              <a:buSzPts val="4300"/>
              <a:buNone/>
              <a:defRPr sz="4300"/>
            </a:lvl1pPr>
            <a:lvl2pPr lvl="1" algn="ctr">
              <a:spcBef>
                <a:spcPts val="0"/>
              </a:spcBef>
              <a:spcAft>
                <a:spcPts val="0"/>
              </a:spcAft>
              <a:buSzPts val="4300"/>
              <a:buNone/>
              <a:defRPr sz="4300"/>
            </a:lvl2pPr>
            <a:lvl3pPr lvl="2" algn="ctr">
              <a:spcBef>
                <a:spcPts val="0"/>
              </a:spcBef>
              <a:spcAft>
                <a:spcPts val="0"/>
              </a:spcAft>
              <a:buSzPts val="4300"/>
              <a:buNone/>
              <a:defRPr sz="4300"/>
            </a:lvl3pPr>
            <a:lvl4pPr lvl="3" algn="ctr">
              <a:spcBef>
                <a:spcPts val="0"/>
              </a:spcBef>
              <a:spcAft>
                <a:spcPts val="0"/>
              </a:spcAft>
              <a:buSzPts val="4300"/>
              <a:buNone/>
              <a:defRPr sz="4300"/>
            </a:lvl4pPr>
            <a:lvl5pPr lvl="4" algn="ctr">
              <a:spcBef>
                <a:spcPts val="0"/>
              </a:spcBef>
              <a:spcAft>
                <a:spcPts val="0"/>
              </a:spcAft>
              <a:buSzPts val="4300"/>
              <a:buNone/>
              <a:defRPr sz="4300"/>
            </a:lvl5pPr>
            <a:lvl6pPr lvl="5" algn="ctr">
              <a:spcBef>
                <a:spcPts val="0"/>
              </a:spcBef>
              <a:spcAft>
                <a:spcPts val="0"/>
              </a:spcAft>
              <a:buSzPts val="4300"/>
              <a:buNone/>
              <a:defRPr sz="4300"/>
            </a:lvl6pPr>
            <a:lvl7pPr lvl="6" algn="ctr">
              <a:spcBef>
                <a:spcPts val="0"/>
              </a:spcBef>
              <a:spcAft>
                <a:spcPts val="0"/>
              </a:spcAft>
              <a:buSzPts val="4300"/>
              <a:buNone/>
              <a:defRPr sz="4300"/>
            </a:lvl7pPr>
            <a:lvl8pPr lvl="7" algn="ctr">
              <a:spcBef>
                <a:spcPts val="0"/>
              </a:spcBef>
              <a:spcAft>
                <a:spcPts val="0"/>
              </a:spcAft>
              <a:buSzPts val="4300"/>
              <a:buNone/>
              <a:defRPr sz="4300"/>
            </a:lvl8pPr>
            <a:lvl9pPr lvl="8" algn="ctr">
              <a:spcBef>
                <a:spcPts val="0"/>
              </a:spcBef>
              <a:spcAft>
                <a:spcPts val="0"/>
              </a:spcAft>
              <a:buSzPts val="4300"/>
              <a:buNone/>
              <a:defRPr sz="4300"/>
            </a:lvl9pPr>
          </a:lstStyle>
          <a:p/>
        </p:txBody>
      </p:sp>
      <p:sp>
        <p:nvSpPr>
          <p:cNvPr id="94" name="Google Shape;94;p8"/>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 name="Google Shape;97;p9"/>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9"/>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1092200" y="1127467"/>
            <a:ext cx="8565600" cy="939900"/>
          </a:xfrm>
          <a:prstGeom prst="rect">
            <a:avLst/>
          </a:prstGeom>
        </p:spPr>
        <p:txBody>
          <a:bodyPr anchorCtr="0" anchor="t" bIns="121900" lIns="121900" spcFirstLastPara="1" rIns="121900" wrap="square" tIns="12190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00" name="Google Shape;100;p9"/>
          <p:cNvSpPr txBox="1"/>
          <p:nvPr>
            <p:ph idx="1" type="subTitle"/>
          </p:nvPr>
        </p:nvSpPr>
        <p:spPr>
          <a:xfrm>
            <a:off x="1092200" y="2067600"/>
            <a:ext cx="7813200" cy="524700"/>
          </a:xfrm>
          <a:prstGeom prst="rect">
            <a:avLst/>
          </a:prstGeom>
        </p:spPr>
        <p:txBody>
          <a:bodyPr anchorCtr="0" anchor="t" bIns="121900" lIns="121900" spcFirstLastPara="1" rIns="121900" wrap="square" tIns="12190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01" name="Google Shape;101;p9"/>
          <p:cNvSpPr txBox="1"/>
          <p:nvPr>
            <p:ph idx="2" type="body"/>
          </p:nvPr>
        </p:nvSpPr>
        <p:spPr>
          <a:xfrm>
            <a:off x="1092200" y="3289400"/>
            <a:ext cx="7813200" cy="2793900"/>
          </a:xfrm>
          <a:prstGeom prst="rect">
            <a:avLst/>
          </a:prstGeom>
        </p:spPr>
        <p:txBody>
          <a:bodyPr anchorCtr="0" anchor="t" bIns="121900" lIns="121900" spcFirstLastPara="1" rIns="121900" wrap="square" tIns="121900"/>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02" name="Google Shape;102;p9"/>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41" y="3766000"/>
            <a:ext cx="9827100" cy="30921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p10"/>
          <p:cNvSpPr/>
          <p:nvPr/>
        </p:nvSpPr>
        <p:spPr>
          <a:xfrm flipH="1">
            <a:off x="4776900" y="2067600"/>
            <a:ext cx="7415100" cy="47904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10"/>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437367" y="5551333"/>
            <a:ext cx="9886800" cy="806700"/>
          </a:xfrm>
          <a:prstGeom prst="rect">
            <a:avLst/>
          </a:prstGeom>
        </p:spPr>
        <p:txBody>
          <a:bodyPr anchorCtr="0" anchor="b" bIns="121900" lIns="121900" spcFirstLastPara="1" rIns="121900" wrap="square" tIns="121900"/>
          <a:lstStyle>
            <a:lvl1pPr indent="-228600" lvl="0" marL="457200">
              <a:lnSpc>
                <a:spcPct val="100000"/>
              </a:lnSpc>
              <a:spcBef>
                <a:spcPts val="0"/>
              </a:spcBef>
              <a:spcAft>
                <a:spcPts val="0"/>
              </a:spcAft>
              <a:buSzPts val="1700"/>
              <a:buNone/>
              <a:defRPr/>
            </a:lvl1pPr>
          </a:lstStyle>
          <a:p/>
        </p:txBody>
      </p:sp>
      <p:sp>
        <p:nvSpPr>
          <p:cNvPr id="108" name="Google Shape;108;p10"/>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lstStyle>
            <a:lvl1pPr lv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1pPr>
            <a:lvl2pPr lvl="1">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2pPr>
            <a:lvl3pPr lvl="2">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3pPr>
            <a:lvl4pPr lvl="3">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4pPr>
            <a:lvl5pPr lvl="4">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5pPr>
            <a:lvl6pPr lvl="5">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6pPr>
            <a:lvl7pPr lvl="6">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7pPr>
            <a:lvl8pPr lvl="7">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8pPr>
            <a:lvl9pPr lvl="8">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415600" y="1536633"/>
            <a:ext cx="11360700" cy="4521600"/>
          </a:xfrm>
          <a:prstGeom prst="rect">
            <a:avLst/>
          </a:prstGeom>
          <a:noFill/>
          <a:ln>
            <a:noFill/>
          </a:ln>
        </p:spPr>
        <p:txBody>
          <a:bodyPr anchorCtr="0" anchor="t" bIns="121900" lIns="121900" spcFirstLastPara="1" rIns="121900" wrap="square" tIns="121900"/>
          <a:lstStyle>
            <a:lvl1pPr indent="-336550" lvl="0" marL="457200">
              <a:lnSpc>
                <a:spcPct val="115000"/>
              </a:lnSpc>
              <a:spcBef>
                <a:spcPts val="0"/>
              </a:spcBef>
              <a:spcAft>
                <a:spcPts val="0"/>
              </a:spcAft>
              <a:buClr>
                <a:schemeClr val="dk2"/>
              </a:buClr>
              <a:buSzPts val="1700"/>
              <a:buFont typeface="Calibri"/>
              <a:buChar char="●"/>
              <a:defRPr sz="1700">
                <a:solidFill>
                  <a:schemeClr val="dk2"/>
                </a:solidFill>
                <a:latin typeface="Calibri"/>
                <a:ea typeface="Calibri"/>
                <a:cs typeface="Calibri"/>
                <a:sym typeface="Calibri"/>
              </a:defRPr>
            </a:lvl1pPr>
            <a:lvl2pPr indent="-323850" lvl="1" marL="9144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2pPr>
            <a:lvl3pPr indent="-323850" lvl="2" marL="13716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3pPr>
            <a:lvl4pPr indent="-323850" lvl="3" marL="18288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4pPr>
            <a:lvl5pPr indent="-323850" lvl="4" marL="22860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5pPr>
            <a:lvl6pPr indent="-323850" lvl="5" marL="27432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6pPr>
            <a:lvl7pPr indent="-323850" lvl="6" marL="32004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7pPr>
            <a:lvl8pPr indent="-323850" lvl="7" marL="36576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8pPr>
            <a:lvl9pPr indent="-323850" lvl="8" marL="4114800">
              <a:lnSpc>
                <a:spcPct val="115000"/>
              </a:lnSpc>
              <a:spcBef>
                <a:spcPts val="2100"/>
              </a:spcBef>
              <a:spcAft>
                <a:spcPts val="2100"/>
              </a:spcAft>
              <a:buClr>
                <a:schemeClr val="dk2"/>
              </a:buClr>
              <a:buSzPts val="1500"/>
              <a:buFont typeface="Calibri"/>
              <a:buChar char="■"/>
              <a:defRPr sz="15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Nunito"/>
                <a:ea typeface="Nunito"/>
                <a:cs typeface="Nunito"/>
                <a:sym typeface="Nunito"/>
              </a:defRPr>
            </a:lvl1pPr>
            <a:lvl2pPr lvl="1" algn="r">
              <a:buNone/>
              <a:defRPr sz="1300">
                <a:solidFill>
                  <a:schemeClr val="dk2"/>
                </a:solidFill>
                <a:latin typeface="Nunito"/>
                <a:ea typeface="Nunito"/>
                <a:cs typeface="Nunito"/>
                <a:sym typeface="Nunito"/>
              </a:defRPr>
            </a:lvl2pPr>
            <a:lvl3pPr lvl="2" algn="r">
              <a:buNone/>
              <a:defRPr sz="1300">
                <a:solidFill>
                  <a:schemeClr val="dk2"/>
                </a:solidFill>
                <a:latin typeface="Nunito"/>
                <a:ea typeface="Nunito"/>
                <a:cs typeface="Nunito"/>
                <a:sym typeface="Nunito"/>
              </a:defRPr>
            </a:lvl3pPr>
            <a:lvl4pPr lvl="3" algn="r">
              <a:buNone/>
              <a:defRPr sz="1300">
                <a:solidFill>
                  <a:schemeClr val="dk2"/>
                </a:solidFill>
                <a:latin typeface="Nunito"/>
                <a:ea typeface="Nunito"/>
                <a:cs typeface="Nunito"/>
                <a:sym typeface="Nunito"/>
              </a:defRPr>
            </a:lvl4pPr>
            <a:lvl5pPr lvl="4" algn="r">
              <a:buNone/>
              <a:defRPr sz="1300">
                <a:solidFill>
                  <a:schemeClr val="dk2"/>
                </a:solidFill>
                <a:latin typeface="Nunito"/>
                <a:ea typeface="Nunito"/>
                <a:cs typeface="Nunito"/>
                <a:sym typeface="Nunito"/>
              </a:defRPr>
            </a:lvl5pPr>
            <a:lvl6pPr lvl="5" algn="r">
              <a:buNone/>
              <a:defRPr sz="1300">
                <a:solidFill>
                  <a:schemeClr val="dk2"/>
                </a:solidFill>
                <a:latin typeface="Nunito"/>
                <a:ea typeface="Nunito"/>
                <a:cs typeface="Nunito"/>
                <a:sym typeface="Nunito"/>
              </a:defRPr>
            </a:lvl6pPr>
            <a:lvl7pPr lvl="6" algn="r">
              <a:buNone/>
              <a:defRPr sz="1300">
                <a:solidFill>
                  <a:schemeClr val="dk2"/>
                </a:solidFill>
                <a:latin typeface="Nunito"/>
                <a:ea typeface="Nunito"/>
                <a:cs typeface="Nunito"/>
                <a:sym typeface="Nunito"/>
              </a:defRPr>
            </a:lvl7pPr>
            <a:lvl8pPr lvl="7" algn="r">
              <a:buNone/>
              <a:defRPr sz="1300">
                <a:solidFill>
                  <a:schemeClr val="dk2"/>
                </a:solidFill>
                <a:latin typeface="Nunito"/>
                <a:ea typeface="Nunito"/>
                <a:cs typeface="Nunito"/>
                <a:sym typeface="Nunito"/>
              </a:defRPr>
            </a:lvl8pPr>
            <a:lvl9pPr lvl="8" algn="r">
              <a:buNone/>
              <a:defRPr sz="13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ctrTitle"/>
          </p:nvPr>
        </p:nvSpPr>
        <p:spPr>
          <a:xfrm>
            <a:off x="2521796" y="1696694"/>
            <a:ext cx="7148400" cy="1930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a:t>Does EQAO Ratings Affect Home Prices</a:t>
            </a:r>
            <a:endParaRPr/>
          </a:p>
        </p:txBody>
      </p:sp>
      <p:sp>
        <p:nvSpPr>
          <p:cNvPr id="135" name="Google Shape;135;p14"/>
          <p:cNvSpPr txBox="1"/>
          <p:nvPr>
            <p:ph idx="1" type="subTitle"/>
          </p:nvPr>
        </p:nvSpPr>
        <p:spPr>
          <a:xfrm>
            <a:off x="1524000" y="3776200"/>
            <a:ext cx="9883500" cy="1135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Team Members: </a:t>
            </a:r>
            <a:endParaRPr/>
          </a:p>
          <a:p>
            <a:pPr indent="0" lvl="0" marL="0" rtl="0" algn="ctr">
              <a:lnSpc>
                <a:spcPct val="90000"/>
              </a:lnSpc>
              <a:spcBef>
                <a:spcPts val="0"/>
              </a:spcBef>
              <a:spcAft>
                <a:spcPts val="0"/>
              </a:spcAft>
              <a:buClr>
                <a:schemeClr val="dk1"/>
              </a:buClr>
              <a:buSzPts val="2400"/>
              <a:buNone/>
            </a:pPr>
            <a:r>
              <a:rPr lang="en-US"/>
              <a:t>Quan Shuang, Bezawit Abebe, </a:t>
            </a:r>
            <a:endParaRPr/>
          </a:p>
          <a:p>
            <a:pPr indent="0" lvl="0" marL="0" rtl="0" algn="ctr">
              <a:lnSpc>
                <a:spcPct val="90000"/>
              </a:lnSpc>
              <a:spcBef>
                <a:spcPts val="1000"/>
              </a:spcBef>
              <a:spcAft>
                <a:spcPts val="0"/>
              </a:spcAft>
              <a:buClr>
                <a:schemeClr val="dk1"/>
              </a:buClr>
              <a:buSzPts val="2400"/>
              <a:buNone/>
            </a:pPr>
            <a:r>
              <a:rPr lang="en-US"/>
              <a:t>Sayeed Haque, Yen Duong</a:t>
            </a:r>
            <a:endParaRPr/>
          </a:p>
          <a:p>
            <a:pPr indent="0" lvl="0" marL="0" rtl="0" algn="ctr">
              <a:lnSpc>
                <a:spcPct val="90000"/>
              </a:lnSpc>
              <a:spcBef>
                <a:spcPts val="100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rPr lang="en-US"/>
              <a:t>SCS, </a:t>
            </a:r>
            <a:r>
              <a:rPr lang="en-US"/>
              <a:t>University</a:t>
            </a:r>
            <a:r>
              <a:rPr lang="en-US"/>
              <a:t> of Toronto</a:t>
            </a:r>
            <a:endParaRPr/>
          </a:p>
          <a:p>
            <a:pPr indent="0" lvl="0" marL="0" rtl="0" algn="ctr">
              <a:lnSpc>
                <a:spcPct val="90000"/>
              </a:lnSpc>
              <a:spcBef>
                <a:spcPts val="1000"/>
              </a:spcBef>
              <a:spcAft>
                <a:spcPts val="0"/>
              </a:spcAft>
              <a:buClr>
                <a:schemeClr val="dk1"/>
              </a:buClr>
              <a:buSzPts val="2400"/>
              <a:buNone/>
            </a:pPr>
            <a:r>
              <a:rPr lang="en-US"/>
              <a:t>March 13,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3"/>
          <p:cNvSpPr txBox="1"/>
          <p:nvPr>
            <p:ph type="title"/>
          </p:nvPr>
        </p:nvSpPr>
        <p:spPr>
          <a:xfrm>
            <a:off x="1092200" y="1127467"/>
            <a:ext cx="10007700" cy="1272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US" sz="3600"/>
              <a:t>Toronto District Schools (TDSB) vs. Toronto Catholic District School Board (TCDSB)</a:t>
            </a:r>
            <a:endParaRPr sz="3600"/>
          </a:p>
        </p:txBody>
      </p:sp>
      <p:pic>
        <p:nvPicPr>
          <p:cNvPr id="188" name="Google Shape;188;p23"/>
          <p:cNvPicPr preferRelativeResize="0"/>
          <p:nvPr/>
        </p:nvPicPr>
        <p:blipFill rotWithShape="1">
          <a:blip r:embed="rId3">
            <a:alphaModFix/>
          </a:blip>
          <a:srcRect b="0" l="0" r="0" t="0"/>
          <a:stretch/>
        </p:blipFill>
        <p:spPr>
          <a:xfrm>
            <a:off x="294525" y="2633875"/>
            <a:ext cx="11612298" cy="159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1092200" y="612042"/>
            <a:ext cx="10007700" cy="1272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a:t>Data Analysis</a:t>
            </a:r>
            <a:endParaRPr b="1"/>
          </a:p>
        </p:txBody>
      </p:sp>
      <p:sp>
        <p:nvSpPr>
          <p:cNvPr id="194" name="Google Shape;194;p24"/>
          <p:cNvSpPr txBox="1"/>
          <p:nvPr>
            <p:ph idx="1" type="body"/>
          </p:nvPr>
        </p:nvSpPr>
        <p:spPr>
          <a:xfrm>
            <a:off x="1092200" y="1504125"/>
            <a:ext cx="10007700" cy="4414200"/>
          </a:xfrm>
          <a:prstGeom prst="rect">
            <a:avLst/>
          </a:prstGeom>
        </p:spPr>
        <p:txBody>
          <a:bodyPr anchorCtr="0" anchor="t" bIns="121900" lIns="121900" spcFirstLastPara="1" rIns="121900" wrap="square" tIns="121900">
            <a:noAutofit/>
          </a:bodyPr>
          <a:lstStyle/>
          <a:p>
            <a:pPr indent="0" lvl="0" marL="0" rtl="0" algn="ctr">
              <a:lnSpc>
                <a:spcPct val="90000"/>
              </a:lnSpc>
              <a:spcBef>
                <a:spcPts val="0"/>
              </a:spcBef>
              <a:spcAft>
                <a:spcPts val="0"/>
              </a:spcAft>
              <a:buNone/>
            </a:pPr>
            <a:r>
              <a:rPr b="1" lang="en-US" sz="2400" u="sng">
                <a:solidFill>
                  <a:srgbClr val="000000"/>
                </a:solidFill>
              </a:rPr>
              <a:t>Average Housing Prices per FSA </a:t>
            </a:r>
            <a:endParaRPr b="1" sz="2400" u="sng">
              <a:solidFill>
                <a:srgbClr val="000000"/>
              </a:solidFill>
            </a:endParaRPr>
          </a:p>
          <a:p>
            <a:pPr indent="0" lvl="0" marL="0" rtl="0" algn="ctr">
              <a:lnSpc>
                <a:spcPct val="90000"/>
              </a:lnSpc>
              <a:spcBef>
                <a:spcPts val="0"/>
              </a:spcBef>
              <a:spcAft>
                <a:spcPts val="0"/>
              </a:spcAft>
              <a:buNone/>
            </a:pPr>
            <a:r>
              <a:t/>
            </a:r>
            <a:endParaRPr b="1" sz="2400" u="sng">
              <a:solidFill>
                <a:srgbClr val="000000"/>
              </a:solidFill>
            </a:endParaRPr>
          </a:p>
          <a:p>
            <a:pPr indent="-355600" lvl="0" marL="457200" rtl="0" algn="l">
              <a:lnSpc>
                <a:spcPct val="90000"/>
              </a:lnSpc>
              <a:spcBef>
                <a:spcPts val="0"/>
              </a:spcBef>
              <a:spcAft>
                <a:spcPts val="0"/>
              </a:spcAft>
              <a:buClr>
                <a:srgbClr val="000000"/>
              </a:buClr>
              <a:buSzPts val="2000"/>
              <a:buChar char="●"/>
            </a:pPr>
            <a:r>
              <a:rPr lang="en-US" sz="2000">
                <a:solidFill>
                  <a:srgbClr val="000000"/>
                </a:solidFill>
              </a:rPr>
              <a:t>In order to determine whether there is a correlation between the average school ratings with a given FSA and the housing prices we first needed to check to see if there was any noticable differences between housings prices per FSA.</a:t>
            </a:r>
            <a:endParaRPr sz="2000">
              <a:solidFill>
                <a:srgbClr val="000000"/>
              </a:solidFill>
            </a:endParaRPr>
          </a:p>
          <a:p>
            <a:pPr indent="0" lvl="0" marL="457200" rtl="0" algn="l">
              <a:lnSpc>
                <a:spcPct val="90000"/>
              </a:lnSpc>
              <a:spcBef>
                <a:spcPts val="0"/>
              </a:spcBef>
              <a:spcAft>
                <a:spcPts val="0"/>
              </a:spcAft>
              <a:buNone/>
            </a:pPr>
            <a:r>
              <a:t/>
            </a:r>
            <a:endParaRPr sz="2000">
              <a:solidFill>
                <a:srgbClr val="000000"/>
              </a:solidFill>
            </a:endParaRPr>
          </a:p>
          <a:p>
            <a:pPr indent="-355600" lvl="0" marL="457200" rtl="0" algn="l">
              <a:lnSpc>
                <a:spcPct val="90000"/>
              </a:lnSpc>
              <a:spcBef>
                <a:spcPts val="0"/>
              </a:spcBef>
              <a:spcAft>
                <a:spcPts val="0"/>
              </a:spcAft>
              <a:buClr>
                <a:srgbClr val="000000"/>
              </a:buClr>
              <a:buSzPts val="2000"/>
              <a:buChar char="●"/>
            </a:pPr>
            <a:r>
              <a:rPr lang="en-US" sz="2000">
                <a:solidFill>
                  <a:srgbClr val="000000"/>
                </a:solidFill>
              </a:rPr>
              <a:t>We chose to use a bar graph to visualize this data as the difference in bar heights would provide clear indicators of any </a:t>
            </a:r>
            <a:r>
              <a:rPr lang="en-US" sz="2000">
                <a:solidFill>
                  <a:srgbClr val="000000"/>
                </a:solidFill>
              </a:rPr>
              <a:t>noticeable</a:t>
            </a:r>
            <a:r>
              <a:rPr lang="en-US" sz="2000">
                <a:solidFill>
                  <a:srgbClr val="000000"/>
                </a:solidFill>
              </a:rPr>
              <a:t> variation between the average housing prices per FSA</a:t>
            </a:r>
            <a:endParaRPr sz="2000">
              <a:solidFill>
                <a:srgbClr val="000000"/>
              </a:solidFill>
            </a:endParaRPr>
          </a:p>
          <a:p>
            <a:pPr indent="0" lvl="0" marL="0" rtl="0" algn="l">
              <a:lnSpc>
                <a:spcPct val="90000"/>
              </a:lnSpc>
              <a:spcBef>
                <a:spcPts val="0"/>
              </a:spcBef>
              <a:spcAft>
                <a:spcPts val="0"/>
              </a:spcAft>
              <a:buNone/>
            </a:pPr>
            <a:r>
              <a:t/>
            </a:r>
            <a:endParaRPr sz="2000">
              <a:solidFill>
                <a:srgbClr val="000000"/>
              </a:solidFill>
            </a:endParaRPr>
          </a:p>
          <a:p>
            <a:pPr indent="-355600" lvl="0" marL="457200" rtl="0" algn="l">
              <a:lnSpc>
                <a:spcPct val="90000"/>
              </a:lnSpc>
              <a:spcBef>
                <a:spcPts val="0"/>
              </a:spcBef>
              <a:spcAft>
                <a:spcPts val="0"/>
              </a:spcAft>
              <a:buClr>
                <a:srgbClr val="000000"/>
              </a:buClr>
              <a:buSzPts val="2000"/>
              <a:buChar char="●"/>
            </a:pPr>
            <a:r>
              <a:rPr lang="en-US" sz="2000">
                <a:solidFill>
                  <a:srgbClr val="000000"/>
                </a:solidFill>
              </a:rPr>
              <a:t>Th</a:t>
            </a:r>
            <a:r>
              <a:rPr lang="en-US" sz="2000">
                <a:solidFill>
                  <a:srgbClr val="000000"/>
                </a:solidFill>
              </a:rPr>
              <a:t>e </a:t>
            </a:r>
            <a:r>
              <a:rPr lang="en-US" sz="2000">
                <a:solidFill>
                  <a:srgbClr val="000000"/>
                </a:solidFill>
              </a:rPr>
              <a:t>data graph ended up showing enough clear spikes in bar heights for us to conclude there is in fact </a:t>
            </a:r>
            <a:r>
              <a:rPr lang="en-US" sz="2000">
                <a:solidFill>
                  <a:srgbClr val="000000"/>
                </a:solidFill>
              </a:rPr>
              <a:t>noticeable</a:t>
            </a:r>
            <a:r>
              <a:rPr lang="en-US" sz="2000">
                <a:solidFill>
                  <a:srgbClr val="000000"/>
                </a:solidFill>
              </a:rPr>
              <a:t> variation in housing prices depending on which FSA you are located in.</a:t>
            </a:r>
            <a:endParaRPr sz="20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902875" y="412192"/>
            <a:ext cx="10007700" cy="1272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a:t>Average Housing Prices Per FSA</a:t>
            </a:r>
            <a:endParaRPr b="1"/>
          </a:p>
        </p:txBody>
      </p:sp>
      <p:pic>
        <p:nvPicPr>
          <p:cNvPr id="200" name="Google Shape;200;p25"/>
          <p:cNvPicPr preferRelativeResize="0"/>
          <p:nvPr/>
        </p:nvPicPr>
        <p:blipFill rotWithShape="1">
          <a:blip r:embed="rId3">
            <a:alphaModFix/>
          </a:blip>
          <a:srcRect b="4670" l="6332" r="6323" t="6203"/>
          <a:stretch/>
        </p:blipFill>
        <p:spPr>
          <a:xfrm>
            <a:off x="750475" y="1263800"/>
            <a:ext cx="10796076" cy="5169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6"/>
          <p:cNvSpPr txBox="1"/>
          <p:nvPr>
            <p:ph type="title"/>
          </p:nvPr>
        </p:nvSpPr>
        <p:spPr>
          <a:xfrm>
            <a:off x="1092200" y="675167"/>
            <a:ext cx="10007700" cy="1272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a:t>Data Analysis</a:t>
            </a:r>
            <a:endParaRPr b="1"/>
          </a:p>
        </p:txBody>
      </p:sp>
      <p:sp>
        <p:nvSpPr>
          <p:cNvPr id="206" name="Google Shape;206;p26"/>
          <p:cNvSpPr txBox="1"/>
          <p:nvPr>
            <p:ph idx="1" type="body"/>
          </p:nvPr>
        </p:nvSpPr>
        <p:spPr>
          <a:xfrm>
            <a:off x="1092200" y="1546200"/>
            <a:ext cx="10007700" cy="4633200"/>
          </a:xfrm>
          <a:prstGeom prst="rect">
            <a:avLst/>
          </a:prstGeom>
        </p:spPr>
        <p:txBody>
          <a:bodyPr anchorCtr="0" anchor="t" bIns="121900" lIns="121900" spcFirstLastPara="1" rIns="121900" wrap="square" tIns="121900">
            <a:noAutofit/>
          </a:bodyPr>
          <a:lstStyle/>
          <a:p>
            <a:pPr indent="0" lvl="0" marL="0" rtl="0" algn="ctr">
              <a:lnSpc>
                <a:spcPct val="90000"/>
              </a:lnSpc>
              <a:spcBef>
                <a:spcPts val="0"/>
              </a:spcBef>
              <a:spcAft>
                <a:spcPts val="0"/>
              </a:spcAft>
              <a:buClr>
                <a:srgbClr val="000000"/>
              </a:buClr>
              <a:buSzPts val="1100"/>
              <a:buFont typeface="Arial"/>
              <a:buNone/>
            </a:pPr>
            <a:r>
              <a:rPr b="1" lang="en-US" sz="2400" u="sng">
                <a:solidFill>
                  <a:srgbClr val="000000"/>
                </a:solidFill>
              </a:rPr>
              <a:t>Average Housing Pricing vs Average School Board Rating</a:t>
            </a:r>
            <a:endParaRPr b="1" sz="2400" u="sng">
              <a:solidFill>
                <a:srgbClr val="000000"/>
              </a:solidFill>
            </a:endParaRPr>
          </a:p>
          <a:p>
            <a:pPr indent="0" lvl="0" marL="0" rtl="0" algn="ctr">
              <a:lnSpc>
                <a:spcPct val="90000"/>
              </a:lnSpc>
              <a:spcBef>
                <a:spcPts val="0"/>
              </a:spcBef>
              <a:spcAft>
                <a:spcPts val="0"/>
              </a:spcAft>
              <a:buClr>
                <a:srgbClr val="000000"/>
              </a:buClr>
              <a:buSzPts val="1100"/>
              <a:buFont typeface="Arial"/>
              <a:buNone/>
            </a:pPr>
            <a:r>
              <a:t/>
            </a:r>
            <a:endParaRPr b="1" sz="2400" u="sng">
              <a:solidFill>
                <a:srgbClr val="000000"/>
              </a:solidFill>
            </a:endParaRPr>
          </a:p>
          <a:p>
            <a:pPr indent="-381000" lvl="0" marL="457200" rtl="0" algn="l">
              <a:lnSpc>
                <a:spcPct val="90000"/>
              </a:lnSpc>
              <a:spcBef>
                <a:spcPts val="0"/>
              </a:spcBef>
              <a:spcAft>
                <a:spcPts val="0"/>
              </a:spcAft>
              <a:buClr>
                <a:srgbClr val="000000"/>
              </a:buClr>
              <a:buSzPts val="2400"/>
              <a:buChar char="●"/>
            </a:pPr>
            <a:r>
              <a:rPr lang="en-US" sz="2400">
                <a:solidFill>
                  <a:srgbClr val="000000"/>
                </a:solidFill>
              </a:rPr>
              <a:t>Next we compared the average housing prices per FSA with the average EQAO ratings.</a:t>
            </a:r>
            <a:endParaRPr sz="2400">
              <a:solidFill>
                <a:srgbClr val="000000"/>
              </a:solidFill>
            </a:endParaRPr>
          </a:p>
          <a:p>
            <a:pPr indent="-381000" lvl="0" marL="457200" rtl="0" algn="l">
              <a:lnSpc>
                <a:spcPct val="90000"/>
              </a:lnSpc>
              <a:spcBef>
                <a:spcPts val="0"/>
              </a:spcBef>
              <a:spcAft>
                <a:spcPts val="0"/>
              </a:spcAft>
              <a:buClr>
                <a:srgbClr val="000000"/>
              </a:buClr>
              <a:buSzPts val="2400"/>
              <a:buChar char="●"/>
            </a:pPr>
            <a:r>
              <a:rPr lang="en-US" sz="2400">
                <a:solidFill>
                  <a:srgbClr val="000000"/>
                </a:solidFill>
              </a:rPr>
              <a:t>We did this comparison for the Toronto District School Board, the Catholic District School board as well as a combination of both to see if there are any variations amongst them.</a:t>
            </a:r>
            <a:endParaRPr sz="2400">
              <a:solidFill>
                <a:srgbClr val="000000"/>
              </a:solidFill>
            </a:endParaRPr>
          </a:p>
          <a:p>
            <a:pPr indent="-381000" lvl="0" marL="457200" rtl="0" algn="l">
              <a:lnSpc>
                <a:spcPct val="90000"/>
              </a:lnSpc>
              <a:spcBef>
                <a:spcPts val="0"/>
              </a:spcBef>
              <a:spcAft>
                <a:spcPts val="0"/>
              </a:spcAft>
              <a:buClr>
                <a:srgbClr val="000000"/>
              </a:buClr>
              <a:buSzPts val="2400"/>
              <a:buChar char="●"/>
            </a:pPr>
            <a:r>
              <a:rPr lang="en-US" sz="2400">
                <a:solidFill>
                  <a:srgbClr val="000000"/>
                </a:solidFill>
              </a:rPr>
              <a:t>We chose scatter plots to visualize this data, and used a line of best fit to see if a trend can be observed.</a:t>
            </a:r>
            <a:endParaRPr sz="2400">
              <a:solidFill>
                <a:srgbClr val="000000"/>
              </a:solidFill>
            </a:endParaRPr>
          </a:p>
          <a:p>
            <a:pPr indent="-381000" lvl="0" marL="457200" rtl="0" algn="l">
              <a:lnSpc>
                <a:spcPct val="90000"/>
              </a:lnSpc>
              <a:spcBef>
                <a:spcPts val="0"/>
              </a:spcBef>
              <a:spcAft>
                <a:spcPts val="0"/>
              </a:spcAft>
              <a:buClr>
                <a:srgbClr val="000000"/>
              </a:buClr>
              <a:buSzPts val="2400"/>
              <a:buChar char="●"/>
            </a:pPr>
            <a:r>
              <a:rPr lang="en-US" sz="2400">
                <a:solidFill>
                  <a:srgbClr val="000000"/>
                </a:solidFill>
              </a:rPr>
              <a:t>Overall we do see an clustering around the line of best fit for the majority of the data points, and the line of best fit showing an upward slope for all 3 visualizations</a:t>
            </a:r>
            <a:endParaRPr sz="2400">
              <a:solidFill>
                <a:srgbClr val="000000"/>
              </a:solidFill>
            </a:endParaRPr>
          </a:p>
          <a:p>
            <a:pPr indent="0" lvl="0" marL="457200" rtl="0" algn="l">
              <a:lnSpc>
                <a:spcPct val="90000"/>
              </a:lnSpc>
              <a:spcBef>
                <a:spcPts val="0"/>
              </a:spcBef>
              <a:spcAft>
                <a:spcPts val="0"/>
              </a:spcAft>
              <a:buNone/>
            </a:pPr>
            <a:r>
              <a:t/>
            </a:r>
            <a:endParaRPr sz="2400">
              <a:solidFill>
                <a:srgbClr val="000000"/>
              </a:solidFill>
            </a:endParaRPr>
          </a:p>
          <a:p>
            <a:pPr indent="0" lvl="0" marL="0" rtl="0" algn="ctr">
              <a:lnSpc>
                <a:spcPct val="90000"/>
              </a:lnSpc>
              <a:spcBef>
                <a:spcPts val="0"/>
              </a:spcBef>
              <a:spcAft>
                <a:spcPts val="0"/>
              </a:spcAft>
              <a:buClr>
                <a:srgbClr val="000000"/>
              </a:buClr>
              <a:buSzPts val="1100"/>
              <a:buFont typeface="Arial"/>
              <a:buNone/>
            </a:pPr>
            <a:r>
              <a:t/>
            </a:r>
            <a:endParaRPr b="1" sz="2400" u="sng">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1092150" y="454292"/>
            <a:ext cx="10007700" cy="1272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a:t>Average Housing Pricing vs Average Toronto School Rating</a:t>
            </a:r>
            <a:endParaRPr b="1"/>
          </a:p>
        </p:txBody>
      </p:sp>
      <p:pic>
        <p:nvPicPr>
          <p:cNvPr id="212" name="Google Shape;212;p27"/>
          <p:cNvPicPr preferRelativeResize="0"/>
          <p:nvPr/>
        </p:nvPicPr>
        <p:blipFill>
          <a:blip r:embed="rId3">
            <a:alphaModFix/>
          </a:blip>
          <a:stretch>
            <a:fillRect/>
          </a:stretch>
        </p:blipFill>
        <p:spPr>
          <a:xfrm>
            <a:off x="2488200" y="1995300"/>
            <a:ext cx="7215600" cy="4189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8"/>
          <p:cNvSpPr txBox="1"/>
          <p:nvPr>
            <p:ph type="title"/>
          </p:nvPr>
        </p:nvSpPr>
        <p:spPr>
          <a:xfrm>
            <a:off x="1092150" y="454267"/>
            <a:ext cx="10007700" cy="1272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a:t>Average Housing Pricing vs Average Catholic School Rating</a:t>
            </a:r>
            <a:endParaRPr b="1"/>
          </a:p>
        </p:txBody>
      </p:sp>
      <p:pic>
        <p:nvPicPr>
          <p:cNvPr id="218" name="Google Shape;218;p28"/>
          <p:cNvPicPr preferRelativeResize="0"/>
          <p:nvPr/>
        </p:nvPicPr>
        <p:blipFill>
          <a:blip r:embed="rId3">
            <a:alphaModFix/>
          </a:blip>
          <a:stretch>
            <a:fillRect/>
          </a:stretch>
        </p:blipFill>
        <p:spPr>
          <a:xfrm>
            <a:off x="2987575" y="1924875"/>
            <a:ext cx="6216850" cy="4425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1092150" y="506892"/>
            <a:ext cx="10007700" cy="1272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a:t>Average Housing Pricing vs Average Combined School Rating</a:t>
            </a:r>
            <a:endParaRPr b="1"/>
          </a:p>
          <a:p>
            <a:pPr indent="0" lvl="0" marL="0" rtl="0" algn="l">
              <a:spcBef>
                <a:spcPts val="0"/>
              </a:spcBef>
              <a:spcAft>
                <a:spcPts val="0"/>
              </a:spcAft>
              <a:buNone/>
            </a:pPr>
            <a:r>
              <a:t/>
            </a:r>
            <a:endParaRPr/>
          </a:p>
        </p:txBody>
      </p:sp>
      <p:pic>
        <p:nvPicPr>
          <p:cNvPr id="224" name="Google Shape;224;p29"/>
          <p:cNvPicPr preferRelativeResize="0"/>
          <p:nvPr/>
        </p:nvPicPr>
        <p:blipFill>
          <a:blip r:embed="rId3">
            <a:alphaModFix/>
          </a:blip>
          <a:stretch>
            <a:fillRect/>
          </a:stretch>
        </p:blipFill>
        <p:spPr>
          <a:xfrm>
            <a:off x="1945900" y="1966950"/>
            <a:ext cx="7972950" cy="4207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1092200" y="548967"/>
            <a:ext cx="10007700" cy="1272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100"/>
              <a:buFont typeface="Arial"/>
              <a:buNone/>
            </a:pPr>
            <a:r>
              <a:rPr b="1" lang="en-US"/>
              <a:t>Data Analysis</a:t>
            </a:r>
            <a:endParaRPr b="1"/>
          </a:p>
          <a:p>
            <a:pPr indent="0" lvl="0" marL="0" rtl="0" algn="l">
              <a:spcBef>
                <a:spcPts val="0"/>
              </a:spcBef>
              <a:spcAft>
                <a:spcPts val="0"/>
              </a:spcAft>
              <a:buNone/>
            </a:pPr>
            <a:r>
              <a:t/>
            </a:r>
            <a:endParaRPr/>
          </a:p>
        </p:txBody>
      </p:sp>
      <p:sp>
        <p:nvSpPr>
          <p:cNvPr id="230" name="Google Shape;230;p30"/>
          <p:cNvSpPr txBox="1"/>
          <p:nvPr>
            <p:ph idx="1" type="body"/>
          </p:nvPr>
        </p:nvSpPr>
        <p:spPr>
          <a:xfrm>
            <a:off x="1092200" y="1489175"/>
            <a:ext cx="10007700" cy="4429200"/>
          </a:xfrm>
          <a:prstGeom prst="rect">
            <a:avLst/>
          </a:prstGeom>
        </p:spPr>
        <p:txBody>
          <a:bodyPr anchorCtr="0" anchor="t" bIns="121900" lIns="121900" spcFirstLastPara="1" rIns="121900" wrap="square" tIns="121900">
            <a:noAutofit/>
          </a:bodyPr>
          <a:lstStyle/>
          <a:p>
            <a:pPr indent="0" lvl="0" marL="0" rtl="0" algn="ctr">
              <a:lnSpc>
                <a:spcPct val="90000"/>
              </a:lnSpc>
              <a:spcBef>
                <a:spcPts val="0"/>
              </a:spcBef>
              <a:spcAft>
                <a:spcPts val="0"/>
              </a:spcAft>
              <a:buClr>
                <a:srgbClr val="000000"/>
              </a:buClr>
              <a:buSzPts val="1100"/>
              <a:buFont typeface="Arial"/>
              <a:buNone/>
            </a:pPr>
            <a:r>
              <a:rPr b="1" lang="en-US" sz="2400" u="sng">
                <a:solidFill>
                  <a:srgbClr val="000000"/>
                </a:solidFill>
              </a:rPr>
              <a:t>Top ten EQAO ranking schools vs. House Prices</a:t>
            </a:r>
            <a:endParaRPr b="1" sz="2400" u="sng">
              <a:solidFill>
                <a:srgbClr val="000000"/>
              </a:solidFill>
            </a:endParaRPr>
          </a:p>
          <a:p>
            <a:pPr indent="0" lvl="0" marL="0" rtl="0" algn="ctr">
              <a:lnSpc>
                <a:spcPct val="90000"/>
              </a:lnSpc>
              <a:spcBef>
                <a:spcPts val="0"/>
              </a:spcBef>
              <a:spcAft>
                <a:spcPts val="0"/>
              </a:spcAft>
              <a:buClr>
                <a:srgbClr val="000000"/>
              </a:buClr>
              <a:buSzPts val="1100"/>
              <a:buFont typeface="Arial"/>
              <a:buNone/>
            </a:pPr>
            <a:r>
              <a:t/>
            </a:r>
            <a:endParaRPr b="1" sz="2400" u="sng">
              <a:solidFill>
                <a:srgbClr val="000000"/>
              </a:solidFill>
            </a:endParaRPr>
          </a:p>
          <a:p>
            <a:pPr indent="-381000" lvl="0" marL="457200" rtl="0" algn="l">
              <a:lnSpc>
                <a:spcPct val="90000"/>
              </a:lnSpc>
              <a:spcBef>
                <a:spcPts val="0"/>
              </a:spcBef>
              <a:spcAft>
                <a:spcPts val="0"/>
              </a:spcAft>
              <a:buClr>
                <a:srgbClr val="000000"/>
              </a:buClr>
              <a:buSzPts val="2400"/>
              <a:buChar char="●"/>
            </a:pPr>
            <a:r>
              <a:rPr lang="en-US" sz="2400">
                <a:solidFill>
                  <a:srgbClr val="000000"/>
                </a:solidFill>
              </a:rPr>
              <a:t>From the following heatmap you can see that the majority of the top 10 ranking schools from both school boards are located in areas with high housing prices surrounding them.</a:t>
            </a:r>
            <a:endParaRPr sz="2400">
              <a:solidFill>
                <a:srgbClr val="000000"/>
              </a:solidFill>
            </a:endParaRPr>
          </a:p>
          <a:p>
            <a:pPr indent="0" lvl="0" marL="0" rtl="0" algn="l">
              <a:spcBef>
                <a:spcPts val="0"/>
              </a:spcBef>
              <a:spcAft>
                <a:spcPts val="21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678475" y="441600"/>
            <a:ext cx="10433700" cy="853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sz="3800"/>
              <a:t>Top 10 Schools vs House Prices in Same FSA</a:t>
            </a:r>
            <a:endParaRPr b="1" sz="3800"/>
          </a:p>
        </p:txBody>
      </p:sp>
      <p:sp>
        <p:nvSpPr>
          <p:cNvPr id="236" name="Google Shape;236;p31"/>
          <p:cNvSpPr txBox="1"/>
          <p:nvPr/>
        </p:nvSpPr>
        <p:spPr>
          <a:xfrm>
            <a:off x="10055600" y="1714500"/>
            <a:ext cx="1493700" cy="13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37" name="Google Shape;237;p31"/>
          <p:cNvPicPr preferRelativeResize="0"/>
          <p:nvPr/>
        </p:nvPicPr>
        <p:blipFill>
          <a:blip r:embed="rId3">
            <a:alphaModFix/>
          </a:blip>
          <a:stretch>
            <a:fillRect/>
          </a:stretch>
        </p:blipFill>
        <p:spPr>
          <a:xfrm>
            <a:off x="678475" y="1368425"/>
            <a:ext cx="10794424" cy="501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678475" y="441600"/>
            <a:ext cx="10794300" cy="7524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a:t>Top 10 Schools vs House Prices in All FSA</a:t>
            </a:r>
            <a:endParaRPr b="1"/>
          </a:p>
        </p:txBody>
      </p:sp>
      <p:sp>
        <p:nvSpPr>
          <p:cNvPr id="243" name="Google Shape;243;p32"/>
          <p:cNvSpPr txBox="1"/>
          <p:nvPr/>
        </p:nvSpPr>
        <p:spPr>
          <a:xfrm>
            <a:off x="10055600" y="1714500"/>
            <a:ext cx="1493700" cy="13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44" name="Google Shape;244;p32"/>
          <p:cNvPicPr preferRelativeResize="0"/>
          <p:nvPr/>
        </p:nvPicPr>
        <p:blipFill>
          <a:blip r:embed="rId3">
            <a:alphaModFix/>
          </a:blip>
          <a:stretch>
            <a:fillRect/>
          </a:stretch>
        </p:blipFill>
        <p:spPr>
          <a:xfrm>
            <a:off x="457200" y="1193850"/>
            <a:ext cx="11092101" cy="5299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1092200" y="677442"/>
            <a:ext cx="10007700" cy="1272900"/>
          </a:xfrm>
          <a:prstGeom prst="rect">
            <a:avLst/>
          </a:prstGeom>
        </p:spPr>
        <p:txBody>
          <a:bodyPr anchorCtr="0" anchor="t" bIns="121900" lIns="121900" spcFirstLastPara="1" rIns="121900" wrap="square" tIns="121900">
            <a:noAutofit/>
          </a:bodyPr>
          <a:lstStyle/>
          <a:p>
            <a:pPr indent="0" lvl="0" marL="0" rtl="0" algn="ctr">
              <a:lnSpc>
                <a:spcPct val="90000"/>
              </a:lnSpc>
              <a:spcBef>
                <a:spcPts val="0"/>
              </a:spcBef>
              <a:spcAft>
                <a:spcPts val="0"/>
              </a:spcAft>
              <a:buClr>
                <a:schemeClr val="dk1"/>
              </a:buClr>
              <a:buSzPts val="3600"/>
              <a:buFont typeface="Calibri"/>
              <a:buNone/>
            </a:pPr>
            <a:r>
              <a:rPr b="1" lang="en-US" sz="3600"/>
              <a:t>Does EQAO Ratings Elementary School Affect Home Prices</a:t>
            </a:r>
            <a:endParaRPr/>
          </a:p>
        </p:txBody>
      </p:sp>
      <p:sp>
        <p:nvSpPr>
          <p:cNvPr id="141" name="Google Shape;141;p15"/>
          <p:cNvSpPr txBox="1"/>
          <p:nvPr>
            <p:ph idx="1" type="body"/>
          </p:nvPr>
        </p:nvSpPr>
        <p:spPr>
          <a:xfrm>
            <a:off x="1092150" y="1950350"/>
            <a:ext cx="10007700" cy="3625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t/>
            </a:r>
            <a:endParaRPr sz="2400">
              <a:solidFill>
                <a:srgbClr val="000000"/>
              </a:solidFill>
            </a:endParaRPr>
          </a:p>
          <a:p>
            <a:pPr indent="0" lvl="0" marL="0" rtl="0" algn="ctr">
              <a:spcBef>
                <a:spcPts val="2100"/>
              </a:spcBef>
              <a:spcAft>
                <a:spcPts val="0"/>
              </a:spcAft>
              <a:buNone/>
            </a:pPr>
            <a:r>
              <a:rPr lang="en-US" sz="2400">
                <a:solidFill>
                  <a:srgbClr val="000000"/>
                </a:solidFill>
              </a:rPr>
              <a:t>In Ontario elementary schools, you must be residing within a school catchment (boundaries) in order to attend the school in that area. </a:t>
            </a:r>
            <a:endParaRPr sz="2400">
              <a:solidFill>
                <a:srgbClr val="000000"/>
              </a:solidFill>
            </a:endParaRPr>
          </a:p>
          <a:p>
            <a:pPr indent="0" lvl="0" marL="0" rtl="0" algn="ctr">
              <a:spcBef>
                <a:spcPts val="2100"/>
              </a:spcBef>
              <a:spcAft>
                <a:spcPts val="0"/>
              </a:spcAft>
              <a:buNone/>
            </a:pPr>
            <a:r>
              <a:rPr lang="en-US" sz="2400">
                <a:solidFill>
                  <a:srgbClr val="000000"/>
                </a:solidFill>
              </a:rPr>
              <a:t>So our main concern it to find whether there isany correlation between school performances and </a:t>
            </a:r>
            <a:r>
              <a:rPr lang="en-US" sz="2400">
                <a:solidFill>
                  <a:srgbClr val="000000"/>
                </a:solidFill>
              </a:rPr>
              <a:t>home prices</a:t>
            </a:r>
            <a:r>
              <a:rPr lang="en-US" sz="2400">
                <a:solidFill>
                  <a:srgbClr val="000000"/>
                </a:solidFill>
              </a:rPr>
              <a:t>?</a:t>
            </a:r>
            <a:endParaRPr sz="2400">
              <a:solidFill>
                <a:srgbClr val="000000"/>
              </a:solidFill>
            </a:endParaRPr>
          </a:p>
          <a:p>
            <a:pPr indent="0" lvl="0" marL="0" rtl="0" algn="l">
              <a:spcBef>
                <a:spcPts val="2100"/>
              </a:spcBef>
              <a:spcAft>
                <a:spcPts val="2100"/>
              </a:spcAft>
              <a:buNone/>
            </a:pPr>
            <a:r>
              <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1092200" y="548967"/>
            <a:ext cx="10007700" cy="1272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100"/>
              <a:buFont typeface="Arial"/>
              <a:buNone/>
            </a:pPr>
            <a:r>
              <a:rPr b="1" lang="en-US"/>
              <a:t>Data Analysis</a:t>
            </a:r>
            <a:endParaRPr b="1"/>
          </a:p>
          <a:p>
            <a:pPr indent="0" lvl="0" marL="0" rtl="0" algn="l">
              <a:spcBef>
                <a:spcPts val="0"/>
              </a:spcBef>
              <a:spcAft>
                <a:spcPts val="0"/>
              </a:spcAft>
              <a:buNone/>
            </a:pPr>
            <a:r>
              <a:t/>
            </a:r>
            <a:endParaRPr/>
          </a:p>
        </p:txBody>
      </p:sp>
      <p:sp>
        <p:nvSpPr>
          <p:cNvPr id="250" name="Google Shape;250;p33"/>
          <p:cNvSpPr txBox="1"/>
          <p:nvPr>
            <p:ph idx="1" type="body"/>
          </p:nvPr>
        </p:nvSpPr>
        <p:spPr>
          <a:xfrm>
            <a:off x="1092200" y="1489175"/>
            <a:ext cx="10007700" cy="4429200"/>
          </a:xfrm>
          <a:prstGeom prst="rect">
            <a:avLst/>
          </a:prstGeom>
        </p:spPr>
        <p:txBody>
          <a:bodyPr anchorCtr="0" anchor="t" bIns="121900" lIns="121900" spcFirstLastPara="1" rIns="121900" wrap="square" tIns="121900">
            <a:noAutofit/>
          </a:bodyPr>
          <a:lstStyle/>
          <a:p>
            <a:pPr indent="0" lvl="0" marL="0" rtl="0" algn="ctr">
              <a:lnSpc>
                <a:spcPct val="90000"/>
              </a:lnSpc>
              <a:spcBef>
                <a:spcPts val="0"/>
              </a:spcBef>
              <a:spcAft>
                <a:spcPts val="0"/>
              </a:spcAft>
              <a:buClr>
                <a:srgbClr val="000000"/>
              </a:buClr>
              <a:buSzPts val="1100"/>
              <a:buFont typeface="Arial"/>
              <a:buNone/>
            </a:pPr>
            <a:r>
              <a:rPr b="1" lang="en-US" sz="2400" u="sng">
                <a:solidFill>
                  <a:srgbClr val="000000"/>
                </a:solidFill>
              </a:rPr>
              <a:t>Bottom</a:t>
            </a:r>
            <a:r>
              <a:rPr b="1" lang="en-US" sz="2400" u="sng">
                <a:solidFill>
                  <a:srgbClr val="000000"/>
                </a:solidFill>
              </a:rPr>
              <a:t> ten ranking schools vs. House Prices</a:t>
            </a:r>
            <a:endParaRPr b="1" sz="2400" u="sng">
              <a:solidFill>
                <a:srgbClr val="000000"/>
              </a:solidFill>
            </a:endParaRPr>
          </a:p>
          <a:p>
            <a:pPr indent="0" lvl="0" marL="0" rtl="0" algn="ctr">
              <a:lnSpc>
                <a:spcPct val="90000"/>
              </a:lnSpc>
              <a:spcBef>
                <a:spcPts val="0"/>
              </a:spcBef>
              <a:spcAft>
                <a:spcPts val="0"/>
              </a:spcAft>
              <a:buClr>
                <a:srgbClr val="000000"/>
              </a:buClr>
              <a:buSzPts val="1100"/>
              <a:buFont typeface="Arial"/>
              <a:buNone/>
            </a:pPr>
            <a:r>
              <a:t/>
            </a:r>
            <a:endParaRPr b="1" sz="2400" u="sng">
              <a:solidFill>
                <a:srgbClr val="000000"/>
              </a:solidFill>
            </a:endParaRPr>
          </a:p>
          <a:p>
            <a:pPr indent="-381000" lvl="0" marL="457200" rtl="0" algn="l">
              <a:lnSpc>
                <a:spcPct val="90000"/>
              </a:lnSpc>
              <a:spcBef>
                <a:spcPts val="0"/>
              </a:spcBef>
              <a:spcAft>
                <a:spcPts val="0"/>
              </a:spcAft>
              <a:buClr>
                <a:srgbClr val="000000"/>
              </a:buClr>
              <a:buSzPts val="2400"/>
              <a:buChar char="●"/>
            </a:pPr>
            <a:r>
              <a:rPr lang="en-US" sz="2400">
                <a:solidFill>
                  <a:srgbClr val="000000"/>
                </a:solidFill>
              </a:rPr>
              <a:t>From the following heatmap you can see that the majority of the bottom 10 ranking schools from both school boards fall into low housing price areas with the exception of schools in high </a:t>
            </a:r>
            <a:r>
              <a:rPr lang="en-US" sz="2400">
                <a:solidFill>
                  <a:srgbClr val="000000"/>
                </a:solidFill>
              </a:rPr>
              <a:t>desirable</a:t>
            </a:r>
            <a:r>
              <a:rPr lang="en-US" sz="2400">
                <a:solidFill>
                  <a:srgbClr val="000000"/>
                </a:solidFill>
              </a:rPr>
              <a:t> areas regardless like downtown Toronto</a:t>
            </a:r>
            <a:endParaRPr sz="2400">
              <a:solidFill>
                <a:srgbClr val="000000"/>
              </a:solidFill>
            </a:endParaRPr>
          </a:p>
          <a:p>
            <a:pPr indent="0" lvl="0" marL="0" rtl="0" algn="l">
              <a:spcBef>
                <a:spcPts val="0"/>
              </a:spcBef>
              <a:spcAft>
                <a:spcPts val="21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533200" y="441600"/>
            <a:ext cx="11215500" cy="1272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sz="3800"/>
              <a:t>Bottom</a:t>
            </a:r>
            <a:r>
              <a:rPr b="1" lang="en-US" sz="3800"/>
              <a:t> 10 Schools vs House Prices in Same FSA</a:t>
            </a:r>
            <a:endParaRPr b="1" sz="3800"/>
          </a:p>
        </p:txBody>
      </p:sp>
      <p:sp>
        <p:nvSpPr>
          <p:cNvPr id="256" name="Google Shape;256;p34"/>
          <p:cNvSpPr txBox="1"/>
          <p:nvPr/>
        </p:nvSpPr>
        <p:spPr>
          <a:xfrm>
            <a:off x="10055600" y="1714500"/>
            <a:ext cx="1493700" cy="13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57" name="Google Shape;257;p34"/>
          <p:cNvPicPr preferRelativeResize="0"/>
          <p:nvPr/>
        </p:nvPicPr>
        <p:blipFill>
          <a:blip r:embed="rId3">
            <a:alphaModFix/>
          </a:blip>
          <a:stretch>
            <a:fillRect/>
          </a:stretch>
        </p:blipFill>
        <p:spPr>
          <a:xfrm>
            <a:off x="409125" y="1210225"/>
            <a:ext cx="11140175" cy="5342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533200" y="365400"/>
            <a:ext cx="11215500" cy="8481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sz="3800"/>
              <a:t>Bottom 10 Schools vs House Prices in Same FSA</a:t>
            </a:r>
            <a:endParaRPr b="1" sz="3800"/>
          </a:p>
        </p:txBody>
      </p:sp>
      <p:sp>
        <p:nvSpPr>
          <p:cNvPr id="263" name="Google Shape;263;p35"/>
          <p:cNvSpPr txBox="1"/>
          <p:nvPr/>
        </p:nvSpPr>
        <p:spPr>
          <a:xfrm>
            <a:off x="10055600" y="1714500"/>
            <a:ext cx="1493700" cy="13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64" name="Google Shape;264;p35"/>
          <p:cNvPicPr preferRelativeResize="0"/>
          <p:nvPr/>
        </p:nvPicPr>
        <p:blipFill>
          <a:blip r:embed="rId3">
            <a:alphaModFix/>
          </a:blip>
          <a:stretch>
            <a:fillRect/>
          </a:stretch>
        </p:blipFill>
        <p:spPr>
          <a:xfrm>
            <a:off x="393625" y="1118550"/>
            <a:ext cx="11431274" cy="5361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1092200" y="386892"/>
            <a:ext cx="10007700" cy="1272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US"/>
              <a:t>Conclusion</a:t>
            </a:r>
            <a:endParaRPr b="1"/>
          </a:p>
        </p:txBody>
      </p:sp>
      <p:sp>
        <p:nvSpPr>
          <p:cNvPr id="270" name="Google Shape;270;p36"/>
          <p:cNvSpPr txBox="1"/>
          <p:nvPr>
            <p:ph idx="1" type="body"/>
          </p:nvPr>
        </p:nvSpPr>
        <p:spPr>
          <a:xfrm>
            <a:off x="1092200" y="1140775"/>
            <a:ext cx="10007700" cy="5405400"/>
          </a:xfrm>
          <a:prstGeom prst="rect">
            <a:avLst/>
          </a:prstGeom>
        </p:spPr>
        <p:txBody>
          <a:bodyPr anchorCtr="0" anchor="t" bIns="121900" lIns="121900" spcFirstLastPara="1" rIns="121900" wrap="square" tIns="121900">
            <a:noAutofit/>
          </a:bodyPr>
          <a:lstStyle/>
          <a:p>
            <a:pPr indent="-381000" lvl="0" marL="457200" rtl="0" algn="l">
              <a:lnSpc>
                <a:spcPct val="90000"/>
              </a:lnSpc>
              <a:spcBef>
                <a:spcPts val="0"/>
              </a:spcBef>
              <a:spcAft>
                <a:spcPts val="0"/>
              </a:spcAft>
              <a:buClr>
                <a:srgbClr val="000000"/>
              </a:buClr>
              <a:buSzPts val="2400"/>
              <a:buChar char="●"/>
            </a:pPr>
            <a:r>
              <a:rPr lang="en-US" sz="2400">
                <a:solidFill>
                  <a:srgbClr val="000000"/>
                </a:solidFill>
              </a:rPr>
              <a:t>In a </a:t>
            </a:r>
            <a:r>
              <a:rPr lang="en-US" sz="2400">
                <a:solidFill>
                  <a:srgbClr val="000000"/>
                </a:solidFill>
              </a:rPr>
              <a:t>strong</a:t>
            </a:r>
            <a:r>
              <a:rPr lang="en-US" sz="2400">
                <a:solidFill>
                  <a:srgbClr val="000000"/>
                </a:solidFill>
              </a:rPr>
              <a:t> </a:t>
            </a:r>
            <a:r>
              <a:rPr lang="en-US" sz="2400">
                <a:solidFill>
                  <a:srgbClr val="000000"/>
                </a:solidFill>
              </a:rPr>
              <a:t>housing</a:t>
            </a:r>
            <a:r>
              <a:rPr lang="en-US" sz="2400">
                <a:solidFill>
                  <a:srgbClr val="000000"/>
                </a:solidFill>
              </a:rPr>
              <a:t> market like Toronto demand is high no matter where you are in the city, however, from our findings we feel that houses that fall in the catchment of high performing EQAO schools does drive up the house prices in a given area.</a:t>
            </a:r>
            <a:endParaRPr sz="2400">
              <a:solidFill>
                <a:srgbClr val="000000"/>
              </a:solidFill>
            </a:endParaRPr>
          </a:p>
          <a:p>
            <a:pPr indent="0" lvl="0" marL="457200" rtl="0" algn="l">
              <a:lnSpc>
                <a:spcPct val="90000"/>
              </a:lnSpc>
              <a:spcBef>
                <a:spcPts val="0"/>
              </a:spcBef>
              <a:spcAft>
                <a:spcPts val="0"/>
              </a:spcAft>
              <a:buNone/>
            </a:pPr>
            <a:r>
              <a:t/>
            </a:r>
            <a:endParaRPr sz="2400">
              <a:solidFill>
                <a:srgbClr val="000000"/>
              </a:solidFill>
            </a:endParaRPr>
          </a:p>
          <a:p>
            <a:pPr indent="-381000" lvl="0" marL="457200" rtl="0" algn="l">
              <a:lnSpc>
                <a:spcPct val="90000"/>
              </a:lnSpc>
              <a:spcBef>
                <a:spcPts val="0"/>
              </a:spcBef>
              <a:spcAft>
                <a:spcPts val="0"/>
              </a:spcAft>
              <a:buClr>
                <a:srgbClr val="000000"/>
              </a:buClr>
              <a:buSzPts val="2400"/>
              <a:buChar char="●"/>
            </a:pPr>
            <a:r>
              <a:rPr lang="en-US" sz="2400">
                <a:solidFill>
                  <a:srgbClr val="000000"/>
                </a:solidFill>
              </a:rPr>
              <a:t>Due to the limited time we were not able to look for a better dataset that would be a better indicator of education disparity in marginalized </a:t>
            </a:r>
            <a:r>
              <a:rPr lang="en-US" sz="2400">
                <a:solidFill>
                  <a:srgbClr val="000000"/>
                </a:solidFill>
              </a:rPr>
              <a:t>areas vs. high income areas.  A better indicator would be household income for each FSA</a:t>
            </a:r>
            <a:endParaRPr sz="2400">
              <a:solidFill>
                <a:srgbClr val="000000"/>
              </a:solidFill>
            </a:endParaRPr>
          </a:p>
          <a:p>
            <a:pPr indent="0" lvl="0" marL="457200" rtl="0" algn="l">
              <a:lnSpc>
                <a:spcPct val="90000"/>
              </a:lnSpc>
              <a:spcBef>
                <a:spcPts val="0"/>
              </a:spcBef>
              <a:spcAft>
                <a:spcPts val="0"/>
              </a:spcAft>
              <a:buNone/>
            </a:pPr>
            <a:r>
              <a:t/>
            </a:r>
            <a:endParaRPr sz="2400">
              <a:solidFill>
                <a:srgbClr val="000000"/>
              </a:solidFill>
            </a:endParaRPr>
          </a:p>
          <a:p>
            <a:pPr indent="-381000" lvl="0" marL="457200" rtl="0" algn="l">
              <a:lnSpc>
                <a:spcPct val="90000"/>
              </a:lnSpc>
              <a:spcBef>
                <a:spcPts val="0"/>
              </a:spcBef>
              <a:spcAft>
                <a:spcPts val="0"/>
              </a:spcAft>
              <a:buClr>
                <a:srgbClr val="000000"/>
              </a:buClr>
              <a:buSzPts val="2400"/>
              <a:buChar char="●"/>
            </a:pPr>
            <a:r>
              <a:rPr lang="en-US" sz="2400">
                <a:solidFill>
                  <a:srgbClr val="000000"/>
                </a:solidFill>
              </a:rPr>
              <a:t>Also, Fraser Institute rankings does not take into account many important demographic factors, such as English as a Second Language population, students with special education needs or the social risk index.</a:t>
            </a:r>
            <a:endParaRPr sz="2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1092150" y="657892"/>
            <a:ext cx="10007700" cy="1272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libri"/>
              <a:buNone/>
            </a:pPr>
            <a:r>
              <a:rPr b="1" lang="en-US" sz="3600"/>
              <a:t>Does EQAO Ratings Elementary School Affect Home Prices</a:t>
            </a:r>
            <a:endParaRPr sz="3600"/>
          </a:p>
        </p:txBody>
      </p:sp>
      <p:sp>
        <p:nvSpPr>
          <p:cNvPr id="147" name="Google Shape;147;p16"/>
          <p:cNvSpPr txBox="1"/>
          <p:nvPr>
            <p:ph idx="1" type="body"/>
          </p:nvPr>
        </p:nvSpPr>
        <p:spPr>
          <a:xfrm>
            <a:off x="1092200" y="2011200"/>
            <a:ext cx="10007700" cy="416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2400" u="sng">
                <a:solidFill>
                  <a:srgbClr val="000000"/>
                </a:solidFill>
              </a:rPr>
              <a:t>Hypothesis: </a:t>
            </a:r>
            <a:endParaRPr sz="2400" u="sng">
              <a:solidFill>
                <a:srgbClr val="000000"/>
              </a:solidFill>
            </a:endParaRPr>
          </a:p>
          <a:p>
            <a:pPr indent="0" lvl="0" marL="0" rtl="0" algn="l">
              <a:lnSpc>
                <a:spcPct val="90000"/>
              </a:lnSpc>
              <a:spcBef>
                <a:spcPts val="0"/>
              </a:spcBef>
              <a:spcAft>
                <a:spcPts val="0"/>
              </a:spcAft>
              <a:buClr>
                <a:schemeClr val="dk1"/>
              </a:buClr>
              <a:buSzPts val="2800"/>
              <a:buNone/>
            </a:pPr>
            <a:r>
              <a:rPr lang="en-US" sz="2400">
                <a:solidFill>
                  <a:srgbClr val="000000"/>
                </a:solidFill>
              </a:rPr>
              <a:t>Is there any correlation between school performance and housing prices. The better the school </a:t>
            </a:r>
            <a:r>
              <a:rPr lang="en-US" sz="2400">
                <a:solidFill>
                  <a:srgbClr val="000000"/>
                </a:solidFill>
              </a:rPr>
              <a:t>performance</a:t>
            </a:r>
            <a:r>
              <a:rPr lang="en-US" sz="2400">
                <a:solidFill>
                  <a:srgbClr val="000000"/>
                </a:solidFill>
              </a:rPr>
              <a:t> the higher the housing prices.</a:t>
            </a:r>
            <a:endParaRPr sz="2400">
              <a:solidFill>
                <a:srgbClr val="000000"/>
              </a:solidFill>
            </a:endParaRPr>
          </a:p>
          <a:p>
            <a:pPr indent="0" lvl="0" marL="0" rtl="0" algn="l">
              <a:lnSpc>
                <a:spcPct val="90000"/>
              </a:lnSpc>
              <a:spcBef>
                <a:spcPts val="0"/>
              </a:spcBef>
              <a:spcAft>
                <a:spcPts val="0"/>
              </a:spcAft>
              <a:buClr>
                <a:schemeClr val="dk1"/>
              </a:buClr>
              <a:buSzPts val="2800"/>
              <a:buNone/>
            </a:pPr>
            <a:r>
              <a:t/>
            </a:r>
            <a:endParaRPr sz="2400" u="sng">
              <a:solidFill>
                <a:srgbClr val="000000"/>
              </a:solidFill>
            </a:endParaRPr>
          </a:p>
          <a:p>
            <a:pPr indent="0" lvl="0" marL="0" rtl="0" algn="l">
              <a:lnSpc>
                <a:spcPct val="90000"/>
              </a:lnSpc>
              <a:spcBef>
                <a:spcPts val="0"/>
              </a:spcBef>
              <a:spcAft>
                <a:spcPts val="0"/>
              </a:spcAft>
              <a:buClr>
                <a:schemeClr val="dk1"/>
              </a:buClr>
              <a:buSzPts val="2800"/>
              <a:buNone/>
            </a:pPr>
            <a:r>
              <a:rPr lang="en-US" sz="2400" u="sng">
                <a:solidFill>
                  <a:srgbClr val="000000"/>
                </a:solidFill>
              </a:rPr>
              <a:t>Research Questions:</a:t>
            </a:r>
            <a:endParaRPr sz="2400" u="sng">
              <a:solidFill>
                <a:srgbClr val="000000"/>
              </a:solidFill>
            </a:endParaRPr>
          </a:p>
          <a:p>
            <a:pPr indent="-203200" lvl="0" marL="228600" rtl="0" algn="l">
              <a:lnSpc>
                <a:spcPct val="90000"/>
              </a:lnSpc>
              <a:spcBef>
                <a:spcPts val="1000"/>
              </a:spcBef>
              <a:spcAft>
                <a:spcPts val="0"/>
              </a:spcAft>
              <a:buClr>
                <a:srgbClr val="000000"/>
              </a:buClr>
              <a:buSzPts val="2400"/>
              <a:buChar char="●"/>
            </a:pPr>
            <a:r>
              <a:rPr lang="en-US" sz="2400">
                <a:solidFill>
                  <a:srgbClr val="000000"/>
                </a:solidFill>
              </a:rPr>
              <a:t>Is there any difference in housing prices</a:t>
            </a:r>
            <a:r>
              <a:rPr lang="en-US" sz="2400">
                <a:solidFill>
                  <a:srgbClr val="000000"/>
                </a:solidFill>
              </a:rPr>
              <a:t> between </a:t>
            </a:r>
            <a:r>
              <a:rPr lang="en-US" sz="2400">
                <a:solidFill>
                  <a:srgbClr val="000000"/>
                </a:solidFill>
              </a:rPr>
              <a:t>different FSAs?</a:t>
            </a:r>
            <a:endParaRPr sz="2400">
              <a:solidFill>
                <a:srgbClr val="000000"/>
              </a:solidFill>
            </a:endParaRPr>
          </a:p>
          <a:p>
            <a:pPr indent="-203200" lvl="0" marL="228600" rtl="0" algn="l">
              <a:lnSpc>
                <a:spcPct val="90000"/>
              </a:lnSpc>
              <a:spcBef>
                <a:spcPts val="1000"/>
              </a:spcBef>
              <a:spcAft>
                <a:spcPts val="0"/>
              </a:spcAft>
              <a:buClr>
                <a:srgbClr val="000000"/>
              </a:buClr>
              <a:buSzPts val="2400"/>
              <a:buChar char="●"/>
            </a:pPr>
            <a:r>
              <a:rPr lang="en-US" sz="2400">
                <a:solidFill>
                  <a:srgbClr val="000000"/>
                </a:solidFill>
              </a:rPr>
              <a:t>Is there any difference between the average rating of Toronto School Board vs Toronto Catholic school boards</a:t>
            </a:r>
            <a:endParaRPr sz="2400">
              <a:solidFill>
                <a:srgbClr val="000000"/>
              </a:solidFill>
            </a:endParaRPr>
          </a:p>
          <a:p>
            <a:pPr indent="-203200" lvl="0" marL="228600" rtl="0" algn="l">
              <a:lnSpc>
                <a:spcPct val="90000"/>
              </a:lnSpc>
              <a:spcBef>
                <a:spcPts val="1000"/>
              </a:spcBef>
              <a:spcAft>
                <a:spcPts val="0"/>
              </a:spcAft>
              <a:buClr>
                <a:srgbClr val="000000"/>
              </a:buClr>
              <a:buSzPts val="2400"/>
              <a:buChar char="●"/>
            </a:pPr>
            <a:r>
              <a:rPr lang="en-US" sz="2400">
                <a:solidFill>
                  <a:srgbClr val="000000"/>
                </a:solidFill>
              </a:rPr>
              <a:t>Do the differences in home prices contribute to the educational disparities that occur between low and middle to high-income students?</a:t>
            </a:r>
            <a:endParaRPr sz="2400">
              <a:solidFill>
                <a:srgbClr val="000000"/>
              </a:solidFill>
            </a:endParaRPr>
          </a:p>
          <a:p>
            <a:pPr indent="0" lvl="0" marL="0" rtl="0" algn="l">
              <a:lnSpc>
                <a:spcPct val="90000"/>
              </a:lnSpc>
              <a:spcBef>
                <a:spcPts val="1000"/>
              </a:spcBef>
              <a:spcAft>
                <a:spcPts val="0"/>
              </a:spcAft>
              <a:buClr>
                <a:schemeClr val="dk1"/>
              </a:buClr>
              <a:buSzPts val="2800"/>
              <a:buNone/>
            </a:pPr>
            <a:r>
              <a:t/>
            </a:r>
            <a:endParaRPr>
              <a:solidFill>
                <a:srgbClr val="000000"/>
              </a:solidFill>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210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1092200" y="706742"/>
            <a:ext cx="10007700" cy="1272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libri"/>
              <a:buNone/>
            </a:pPr>
            <a:r>
              <a:rPr b="1" lang="en-US" sz="3600"/>
              <a:t>Does EQAO Ratings Elementary School Affect Home Prices</a:t>
            </a:r>
            <a:endParaRPr sz="3600"/>
          </a:p>
        </p:txBody>
      </p:sp>
      <p:sp>
        <p:nvSpPr>
          <p:cNvPr id="153" name="Google Shape;153;p17"/>
          <p:cNvSpPr txBox="1"/>
          <p:nvPr>
            <p:ph idx="1" type="body"/>
          </p:nvPr>
        </p:nvSpPr>
        <p:spPr>
          <a:xfrm>
            <a:off x="1092200" y="1985400"/>
            <a:ext cx="10007700" cy="446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2400" u="sng">
                <a:solidFill>
                  <a:srgbClr val="000000"/>
                </a:solidFill>
              </a:rPr>
              <a:t>Data Sets Used and Limitations of Each</a:t>
            </a:r>
            <a:endParaRPr sz="2400" u="sng">
              <a:solidFill>
                <a:srgbClr val="000000"/>
              </a:solidFill>
            </a:endParaRPr>
          </a:p>
          <a:p>
            <a:pPr indent="-190500" lvl="0" marL="228600" rtl="0" algn="l">
              <a:lnSpc>
                <a:spcPct val="90000"/>
              </a:lnSpc>
              <a:spcBef>
                <a:spcPts val="1000"/>
              </a:spcBef>
              <a:spcAft>
                <a:spcPts val="0"/>
              </a:spcAft>
              <a:buClr>
                <a:srgbClr val="000000"/>
              </a:buClr>
              <a:buSzPts val="2200"/>
              <a:buChar char="●"/>
            </a:pPr>
            <a:r>
              <a:rPr lang="en-US" sz="2200">
                <a:solidFill>
                  <a:srgbClr val="000000"/>
                </a:solidFill>
              </a:rPr>
              <a:t>Fraser Institute School Rankings</a:t>
            </a:r>
            <a:endParaRPr sz="2200">
              <a:solidFill>
                <a:srgbClr val="000000"/>
              </a:solidFill>
            </a:endParaRPr>
          </a:p>
          <a:p>
            <a:pPr indent="-444500" lvl="1" marL="1219200" rtl="0" algn="l">
              <a:lnSpc>
                <a:spcPct val="90000"/>
              </a:lnSpc>
              <a:spcBef>
                <a:spcPts val="0"/>
              </a:spcBef>
              <a:spcAft>
                <a:spcPts val="0"/>
              </a:spcAft>
              <a:buClr>
                <a:srgbClr val="000000"/>
              </a:buClr>
              <a:buSzPts val="2200"/>
              <a:buChar char="○"/>
            </a:pPr>
            <a:r>
              <a:rPr lang="en-US" sz="2200">
                <a:solidFill>
                  <a:srgbClr val="000000"/>
                </a:solidFill>
              </a:rPr>
              <a:t>Does not include elementary schools in Ontario that do not enroll Grade 6 students</a:t>
            </a:r>
            <a:endParaRPr sz="2200">
              <a:solidFill>
                <a:srgbClr val="000000"/>
              </a:solidFill>
            </a:endParaRPr>
          </a:p>
          <a:p>
            <a:pPr indent="0" lvl="0" marL="1219200" rtl="0" algn="l">
              <a:lnSpc>
                <a:spcPct val="90000"/>
              </a:lnSpc>
              <a:spcBef>
                <a:spcPts val="500"/>
              </a:spcBef>
              <a:spcAft>
                <a:spcPts val="0"/>
              </a:spcAft>
              <a:buNone/>
            </a:pPr>
            <a:r>
              <a:t/>
            </a:r>
            <a:endParaRPr sz="2200">
              <a:solidFill>
                <a:srgbClr val="000000"/>
              </a:solidFill>
            </a:endParaRPr>
          </a:p>
          <a:p>
            <a:pPr indent="-190500" lvl="0" marL="228600" rtl="0" algn="l">
              <a:lnSpc>
                <a:spcPct val="90000"/>
              </a:lnSpc>
              <a:spcBef>
                <a:spcPts val="1000"/>
              </a:spcBef>
              <a:spcAft>
                <a:spcPts val="0"/>
              </a:spcAft>
              <a:buClr>
                <a:srgbClr val="000000"/>
              </a:buClr>
              <a:buSzPts val="2200"/>
              <a:buChar char="●"/>
            </a:pPr>
            <a:r>
              <a:rPr lang="en-US" sz="2200">
                <a:solidFill>
                  <a:srgbClr val="000000"/>
                </a:solidFill>
              </a:rPr>
              <a:t>House Sales in </a:t>
            </a:r>
            <a:r>
              <a:rPr lang="en-US" sz="2200">
                <a:solidFill>
                  <a:srgbClr val="000000"/>
                </a:solidFill>
              </a:rPr>
              <a:t>Ontario</a:t>
            </a:r>
            <a:endParaRPr sz="2200">
              <a:solidFill>
                <a:srgbClr val="000000"/>
              </a:solidFill>
            </a:endParaRPr>
          </a:p>
          <a:p>
            <a:pPr indent="-444500" lvl="1" marL="1219200" rtl="0" algn="l">
              <a:lnSpc>
                <a:spcPct val="90000"/>
              </a:lnSpc>
              <a:spcBef>
                <a:spcPts val="0"/>
              </a:spcBef>
              <a:spcAft>
                <a:spcPts val="0"/>
              </a:spcAft>
              <a:buClr>
                <a:srgbClr val="000000"/>
              </a:buClr>
              <a:buSzPts val="2200"/>
              <a:buChar char="○"/>
            </a:pPr>
            <a:r>
              <a:rPr lang="en-US" sz="2200">
                <a:solidFill>
                  <a:srgbClr val="000000"/>
                </a:solidFill>
              </a:rPr>
              <a:t>Kaggle data set listing prices for the sale of properties (mostly houses) in Ontario</a:t>
            </a:r>
            <a:endParaRPr sz="2200">
              <a:solidFill>
                <a:srgbClr val="000000"/>
              </a:solidFill>
            </a:endParaRPr>
          </a:p>
          <a:p>
            <a:pPr indent="-444500" lvl="1" marL="1219200" rtl="0" algn="l">
              <a:lnSpc>
                <a:spcPct val="90000"/>
              </a:lnSpc>
              <a:spcBef>
                <a:spcPts val="500"/>
              </a:spcBef>
              <a:spcAft>
                <a:spcPts val="0"/>
              </a:spcAft>
              <a:buClr>
                <a:srgbClr val="000000"/>
              </a:buClr>
              <a:buSzPts val="2200"/>
              <a:buChar char="○"/>
            </a:pPr>
            <a:r>
              <a:rPr lang="en-US" sz="2200">
                <a:solidFill>
                  <a:srgbClr val="000000"/>
                </a:solidFill>
              </a:rPr>
              <a:t>They were obtained for a short period of time in July 2016 only</a:t>
            </a:r>
            <a:endParaRPr sz="2200">
              <a:solidFill>
                <a:srgbClr val="000000"/>
              </a:solidFill>
            </a:endParaRPr>
          </a:p>
          <a:p>
            <a:pPr indent="0" lvl="0" marL="0" rtl="0" algn="l">
              <a:lnSpc>
                <a:spcPct val="90000"/>
              </a:lnSpc>
              <a:spcBef>
                <a:spcPts val="1000"/>
              </a:spcBef>
              <a:spcAft>
                <a:spcPts val="2100"/>
              </a:spcAft>
              <a:buClr>
                <a:schemeClr val="dk1"/>
              </a:buClr>
              <a:buSzPts val="2800"/>
              <a:buNone/>
            </a:pPr>
            <a:r>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1092150" y="748792"/>
            <a:ext cx="10007700" cy="1272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libri"/>
              <a:buNone/>
            </a:pPr>
            <a:r>
              <a:rPr b="1" lang="en-US" sz="3600"/>
              <a:t>Does EQAO Ratings Elementary School Affect Home Prices</a:t>
            </a:r>
            <a:endParaRPr sz="3600"/>
          </a:p>
        </p:txBody>
      </p:sp>
      <p:sp>
        <p:nvSpPr>
          <p:cNvPr id="159" name="Google Shape;159;p18"/>
          <p:cNvSpPr txBox="1"/>
          <p:nvPr>
            <p:ph idx="1" type="body"/>
          </p:nvPr>
        </p:nvSpPr>
        <p:spPr>
          <a:xfrm>
            <a:off x="1134275" y="2021700"/>
            <a:ext cx="10007700" cy="40479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2800"/>
              <a:buNone/>
            </a:pPr>
            <a:r>
              <a:rPr lang="en-US" sz="2400" u="sng">
                <a:solidFill>
                  <a:srgbClr val="000000"/>
                </a:solidFill>
              </a:rPr>
              <a:t>Data Cleanup &amp; Explorations</a:t>
            </a:r>
            <a:endParaRPr sz="2400" u="sng">
              <a:solidFill>
                <a:srgbClr val="000000"/>
              </a:solidFill>
            </a:endParaRPr>
          </a:p>
          <a:p>
            <a:pPr indent="-190500" lvl="0" marL="228600" rtl="0" algn="l">
              <a:lnSpc>
                <a:spcPct val="80000"/>
              </a:lnSpc>
              <a:spcBef>
                <a:spcPts val="1000"/>
              </a:spcBef>
              <a:spcAft>
                <a:spcPts val="0"/>
              </a:spcAft>
              <a:buClr>
                <a:srgbClr val="000000"/>
              </a:buClr>
              <a:buSzPts val="2200"/>
              <a:buChar char="●"/>
            </a:pPr>
            <a:r>
              <a:rPr lang="en-US" sz="2200">
                <a:solidFill>
                  <a:srgbClr val="000000"/>
                </a:solidFill>
              </a:rPr>
              <a:t>Fraser Institute School Rankings</a:t>
            </a:r>
            <a:endParaRPr sz="2200">
              <a:solidFill>
                <a:srgbClr val="000000"/>
              </a:solidFill>
            </a:endParaRPr>
          </a:p>
          <a:p>
            <a:pPr indent="-444500" lvl="1" marL="1219200" rtl="0" algn="l">
              <a:lnSpc>
                <a:spcPct val="80000"/>
              </a:lnSpc>
              <a:spcBef>
                <a:spcPts val="1000"/>
              </a:spcBef>
              <a:spcAft>
                <a:spcPts val="0"/>
              </a:spcAft>
              <a:buClr>
                <a:srgbClr val="000000"/>
              </a:buClr>
              <a:buSzPts val="2200"/>
              <a:buChar char="○"/>
            </a:pPr>
            <a:r>
              <a:rPr lang="en-US" sz="2200">
                <a:solidFill>
                  <a:srgbClr val="000000"/>
                </a:solidFill>
              </a:rPr>
              <a:t>We pulled all the elementary school ratings for both the Toronto District School </a:t>
            </a:r>
            <a:r>
              <a:rPr lang="en-US" sz="2200">
                <a:solidFill>
                  <a:srgbClr val="000000"/>
                </a:solidFill>
              </a:rPr>
              <a:t>Board</a:t>
            </a:r>
            <a:r>
              <a:rPr lang="en-US" sz="2200">
                <a:solidFill>
                  <a:srgbClr val="000000"/>
                </a:solidFill>
              </a:rPr>
              <a:t> and the Toronto Catholic School Board</a:t>
            </a:r>
            <a:endParaRPr sz="2200">
              <a:solidFill>
                <a:srgbClr val="000000"/>
              </a:solidFill>
            </a:endParaRPr>
          </a:p>
          <a:p>
            <a:pPr indent="-190500" lvl="0" marL="228600" rtl="0" algn="l">
              <a:lnSpc>
                <a:spcPct val="80000"/>
              </a:lnSpc>
              <a:spcBef>
                <a:spcPts val="1000"/>
              </a:spcBef>
              <a:spcAft>
                <a:spcPts val="0"/>
              </a:spcAft>
              <a:buClr>
                <a:srgbClr val="000000"/>
              </a:buClr>
              <a:buSzPts val="2200"/>
              <a:buChar char="●"/>
            </a:pPr>
            <a:r>
              <a:rPr lang="en-US" sz="2200">
                <a:solidFill>
                  <a:srgbClr val="000000"/>
                </a:solidFill>
              </a:rPr>
              <a:t>House Sales in Ontario</a:t>
            </a:r>
            <a:endParaRPr sz="2200">
              <a:solidFill>
                <a:srgbClr val="000000"/>
              </a:solidFill>
            </a:endParaRPr>
          </a:p>
          <a:p>
            <a:pPr indent="-444500" lvl="1" marL="1219200" rtl="0" algn="l">
              <a:lnSpc>
                <a:spcPct val="80000"/>
              </a:lnSpc>
              <a:spcBef>
                <a:spcPts val="1000"/>
              </a:spcBef>
              <a:spcAft>
                <a:spcPts val="0"/>
              </a:spcAft>
              <a:buClr>
                <a:srgbClr val="000000"/>
              </a:buClr>
              <a:buSzPts val="2200"/>
              <a:buChar char="○"/>
            </a:pPr>
            <a:r>
              <a:rPr lang="en-US" sz="2200">
                <a:solidFill>
                  <a:srgbClr val="000000"/>
                </a:solidFill>
              </a:rPr>
              <a:t>Cleaned the dataset to only have Toronto home prices and ReverseGeo to get postal codes</a:t>
            </a:r>
            <a:endParaRPr sz="2200">
              <a:solidFill>
                <a:srgbClr val="000000"/>
              </a:solidFill>
            </a:endParaRPr>
          </a:p>
          <a:p>
            <a:pPr indent="-190500" lvl="0" marL="228600" rtl="0" algn="l">
              <a:lnSpc>
                <a:spcPct val="80000"/>
              </a:lnSpc>
              <a:spcBef>
                <a:spcPts val="1000"/>
              </a:spcBef>
              <a:spcAft>
                <a:spcPts val="0"/>
              </a:spcAft>
              <a:buClr>
                <a:srgbClr val="000000"/>
              </a:buClr>
              <a:buSzPts val="2200"/>
              <a:buChar char="●"/>
            </a:pPr>
            <a:r>
              <a:rPr lang="en-US" sz="2200">
                <a:solidFill>
                  <a:srgbClr val="000000"/>
                </a:solidFill>
              </a:rPr>
              <a:t>To make it easier to do the comparisons we decided to take the average school ratings and the average home prices by FSA and we only focused on Toronto</a:t>
            </a:r>
            <a:endParaRPr sz="2200">
              <a:solidFill>
                <a:srgbClr val="000000"/>
              </a:solidFill>
            </a:endParaRPr>
          </a:p>
          <a:p>
            <a:pPr indent="0" lvl="0" marL="0" rtl="0" algn="l">
              <a:lnSpc>
                <a:spcPct val="80000"/>
              </a:lnSpc>
              <a:spcBef>
                <a:spcPts val="1000"/>
              </a:spcBef>
              <a:spcAft>
                <a:spcPts val="2100"/>
              </a:spcAft>
              <a:buClr>
                <a:schemeClr val="dk1"/>
              </a:buClr>
              <a:buSzPts val="2800"/>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19"/>
          <p:cNvPicPr preferRelativeResize="0"/>
          <p:nvPr/>
        </p:nvPicPr>
        <p:blipFill>
          <a:blip r:embed="rId3">
            <a:alphaModFix/>
          </a:blip>
          <a:stretch>
            <a:fillRect/>
          </a:stretch>
        </p:blipFill>
        <p:spPr>
          <a:xfrm>
            <a:off x="1389025" y="594313"/>
            <a:ext cx="9603304" cy="5669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1092200" y="1127467"/>
            <a:ext cx="10007700" cy="1272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Calibri"/>
              <a:buNone/>
            </a:pPr>
            <a:r>
              <a:rPr b="1" lang="en-US" sz="3600"/>
              <a:t>FSA Map of Toronto</a:t>
            </a:r>
            <a:endParaRPr sz="3600"/>
          </a:p>
        </p:txBody>
      </p:sp>
      <p:pic>
        <p:nvPicPr>
          <p:cNvPr id="170" name="Google Shape;170;p20"/>
          <p:cNvPicPr preferRelativeResize="0"/>
          <p:nvPr/>
        </p:nvPicPr>
        <p:blipFill rotWithShape="1">
          <a:blip r:embed="rId3">
            <a:alphaModFix/>
          </a:blip>
          <a:srcRect b="0" l="0" r="0" t="0"/>
          <a:stretch/>
        </p:blipFill>
        <p:spPr>
          <a:xfrm>
            <a:off x="520873" y="328311"/>
            <a:ext cx="11255501" cy="61723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1092150" y="120492"/>
            <a:ext cx="10007700" cy="1272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libri"/>
              <a:buNone/>
            </a:pPr>
            <a:r>
              <a:rPr b="1" lang="en-US" sz="3600"/>
              <a:t>Data Analysis</a:t>
            </a:r>
            <a:endParaRPr b="1" sz="3600"/>
          </a:p>
        </p:txBody>
      </p:sp>
      <p:sp>
        <p:nvSpPr>
          <p:cNvPr id="176" name="Google Shape;176;p21"/>
          <p:cNvSpPr txBox="1"/>
          <p:nvPr>
            <p:ph idx="1" type="body"/>
          </p:nvPr>
        </p:nvSpPr>
        <p:spPr>
          <a:xfrm>
            <a:off x="1092150" y="1060350"/>
            <a:ext cx="10007700" cy="532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b="1" lang="en-US" sz="2400" u="sng">
                <a:solidFill>
                  <a:srgbClr val="000000"/>
                </a:solidFill>
              </a:rPr>
              <a:t>Toronto District Schools (TDSB) vs. </a:t>
            </a:r>
            <a:endParaRPr b="1" sz="2400" u="sng">
              <a:solidFill>
                <a:srgbClr val="000000"/>
              </a:solidFill>
            </a:endParaRPr>
          </a:p>
          <a:p>
            <a:pPr indent="0" lvl="0" marL="0" rtl="0" algn="ctr">
              <a:lnSpc>
                <a:spcPct val="90000"/>
              </a:lnSpc>
              <a:spcBef>
                <a:spcPts val="0"/>
              </a:spcBef>
              <a:spcAft>
                <a:spcPts val="0"/>
              </a:spcAft>
              <a:buNone/>
            </a:pPr>
            <a:r>
              <a:rPr b="1" lang="en-US" sz="2400" u="sng">
                <a:solidFill>
                  <a:srgbClr val="000000"/>
                </a:solidFill>
              </a:rPr>
              <a:t>Toronto Catholic District School Board (TCDSB)</a:t>
            </a:r>
            <a:endParaRPr b="1" sz="2400" u="sng">
              <a:solidFill>
                <a:srgbClr val="000000"/>
              </a:solidFill>
            </a:endParaRPr>
          </a:p>
          <a:p>
            <a:pPr indent="0" lvl="0" marL="0" rtl="0" algn="ctr">
              <a:lnSpc>
                <a:spcPct val="90000"/>
              </a:lnSpc>
              <a:spcBef>
                <a:spcPts val="0"/>
              </a:spcBef>
              <a:spcAft>
                <a:spcPts val="0"/>
              </a:spcAft>
              <a:buNone/>
            </a:pPr>
            <a:r>
              <a:t/>
            </a:r>
            <a:endParaRPr b="1" sz="2400" u="sng">
              <a:solidFill>
                <a:srgbClr val="000000"/>
              </a:solidFill>
            </a:endParaRPr>
          </a:p>
          <a:p>
            <a:pPr indent="-216534" lvl="0" marL="228600" rtl="0" algn="l">
              <a:lnSpc>
                <a:spcPct val="80000"/>
              </a:lnSpc>
              <a:spcBef>
                <a:spcPts val="0"/>
              </a:spcBef>
              <a:spcAft>
                <a:spcPts val="0"/>
              </a:spcAft>
              <a:buClr>
                <a:srgbClr val="000000"/>
              </a:buClr>
              <a:buSzPts val="2400"/>
              <a:buChar char="●"/>
            </a:pPr>
            <a:r>
              <a:rPr lang="en-US" sz="2400">
                <a:solidFill>
                  <a:srgbClr val="000000"/>
                </a:solidFill>
              </a:rPr>
              <a:t>We wanted to determine if there was a significant difference between the TDSB vs. TCDSB</a:t>
            </a:r>
            <a:endParaRPr sz="2400">
              <a:solidFill>
                <a:srgbClr val="000000"/>
              </a:solidFill>
            </a:endParaRPr>
          </a:p>
          <a:p>
            <a:pPr indent="-216534" lvl="0" marL="228600" rtl="0" algn="l">
              <a:lnSpc>
                <a:spcPct val="80000"/>
              </a:lnSpc>
              <a:spcBef>
                <a:spcPts val="0"/>
              </a:spcBef>
              <a:spcAft>
                <a:spcPts val="0"/>
              </a:spcAft>
              <a:buClr>
                <a:srgbClr val="000000"/>
              </a:buClr>
              <a:buSzPts val="2400"/>
              <a:buChar char="●"/>
            </a:pPr>
            <a:r>
              <a:rPr lang="en-US" sz="2400">
                <a:solidFill>
                  <a:srgbClr val="000000"/>
                </a:solidFill>
              </a:rPr>
              <a:t>Since there are more Toronto schools than Catholic schools we used the average rating per FSA  </a:t>
            </a:r>
            <a:endParaRPr sz="2400">
              <a:solidFill>
                <a:srgbClr val="000000"/>
              </a:solidFill>
            </a:endParaRPr>
          </a:p>
          <a:p>
            <a:pPr indent="0" lvl="0" marL="609600" rtl="0" algn="l">
              <a:lnSpc>
                <a:spcPct val="80000"/>
              </a:lnSpc>
              <a:spcBef>
                <a:spcPts val="0"/>
              </a:spcBef>
              <a:spcAft>
                <a:spcPts val="0"/>
              </a:spcAft>
              <a:buNone/>
            </a:pPr>
            <a:r>
              <a:t/>
            </a:r>
            <a:endParaRPr sz="2400">
              <a:solidFill>
                <a:srgbClr val="000000"/>
              </a:solidFill>
            </a:endParaRPr>
          </a:p>
          <a:p>
            <a:pPr indent="-457200" lvl="1" marL="1219200" rtl="0" algn="l">
              <a:lnSpc>
                <a:spcPct val="80000"/>
              </a:lnSpc>
              <a:spcBef>
                <a:spcPts val="0"/>
              </a:spcBef>
              <a:spcAft>
                <a:spcPts val="0"/>
              </a:spcAft>
              <a:buClr>
                <a:srgbClr val="000000"/>
              </a:buClr>
              <a:buSzPts val="2400"/>
              <a:buChar char="○"/>
            </a:pPr>
            <a:r>
              <a:rPr lang="en-US" sz="2400">
                <a:solidFill>
                  <a:srgbClr val="000000"/>
                </a:solidFill>
              </a:rPr>
              <a:t>The mean rating of Toronto Catholic District School Board is 6.034193548387095.</a:t>
            </a:r>
            <a:endParaRPr sz="2400">
              <a:solidFill>
                <a:srgbClr val="000000"/>
              </a:solidFill>
            </a:endParaRPr>
          </a:p>
          <a:p>
            <a:pPr indent="-457200" lvl="1" marL="1219200" rtl="0" algn="l">
              <a:lnSpc>
                <a:spcPct val="80000"/>
              </a:lnSpc>
              <a:spcBef>
                <a:spcPts val="0"/>
              </a:spcBef>
              <a:spcAft>
                <a:spcPts val="0"/>
              </a:spcAft>
              <a:buClr>
                <a:srgbClr val="000000"/>
              </a:buClr>
              <a:buSzPts val="2400"/>
              <a:buChar char="○"/>
            </a:pPr>
            <a:r>
              <a:rPr lang="en-US" sz="2400">
                <a:solidFill>
                  <a:srgbClr val="000000"/>
                </a:solidFill>
              </a:rPr>
              <a:t>The mean rating of Toronto District School Board is 6.395719844357977</a:t>
            </a:r>
            <a:endParaRPr sz="2400">
              <a:solidFill>
                <a:srgbClr val="000000"/>
              </a:solidFill>
            </a:endParaRPr>
          </a:p>
          <a:p>
            <a:pPr indent="-457200" lvl="1" marL="1219200" rtl="0" algn="l">
              <a:lnSpc>
                <a:spcPct val="80000"/>
              </a:lnSpc>
              <a:spcBef>
                <a:spcPts val="0"/>
              </a:spcBef>
              <a:spcAft>
                <a:spcPts val="0"/>
              </a:spcAft>
              <a:buClr>
                <a:srgbClr val="000000"/>
              </a:buClr>
              <a:buSzPts val="2400"/>
              <a:buChar char="○"/>
            </a:pPr>
            <a:r>
              <a:rPr lang="en-US" sz="2400">
                <a:solidFill>
                  <a:srgbClr val="000000"/>
                </a:solidFill>
              </a:rPr>
              <a:t>p-value is 0.023301881212982826, so t</a:t>
            </a:r>
            <a:r>
              <a:rPr lang="en-US" sz="2400">
                <a:solidFill>
                  <a:srgbClr val="000000"/>
                </a:solidFill>
              </a:rPr>
              <a:t>he difference in TDSB means is significant compared to TCDSB.</a:t>
            </a:r>
            <a:endParaRPr sz="2400">
              <a:solidFill>
                <a:srgbClr val="000000"/>
              </a:solidFill>
            </a:endParaRPr>
          </a:p>
          <a:p>
            <a:pPr indent="0" lvl="0" marL="0" rtl="0" algn="l">
              <a:lnSpc>
                <a:spcPct val="80000"/>
              </a:lnSpc>
              <a:spcBef>
                <a:spcPts val="1000"/>
              </a:spcBef>
              <a:spcAft>
                <a:spcPts val="0"/>
              </a:spcAft>
              <a:buClr>
                <a:schemeClr val="dk1"/>
              </a:buClr>
              <a:buSzPts val="2590"/>
              <a:buNone/>
            </a:pPr>
            <a:r>
              <a:t/>
            </a:r>
            <a:endParaRPr sz="2400">
              <a:solidFill>
                <a:srgbClr val="000000"/>
              </a:solidFill>
            </a:endParaRPr>
          </a:p>
          <a:p>
            <a:pPr indent="-64135" lvl="0" marL="228600" rtl="0" algn="l">
              <a:lnSpc>
                <a:spcPct val="80000"/>
              </a:lnSpc>
              <a:spcBef>
                <a:spcPts val="1000"/>
              </a:spcBef>
              <a:spcAft>
                <a:spcPts val="2100"/>
              </a:spcAft>
              <a:buClr>
                <a:schemeClr val="dk1"/>
              </a:buClr>
              <a:buSzPts val="2590"/>
              <a:buNone/>
            </a:pPr>
            <a:r>
              <a:t/>
            </a:r>
            <a:endParaRPr sz="2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1144775" y="433242"/>
            <a:ext cx="10007700" cy="1272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600"/>
              <a:buFont typeface="Calibri"/>
              <a:buNone/>
            </a:pPr>
            <a:r>
              <a:rPr b="1" lang="en-US" sz="3600"/>
              <a:t>Toronto District Schools (TDSB) vs. Toronto Catholic District School Board (TCDSB)</a:t>
            </a:r>
            <a:endParaRPr sz="3600"/>
          </a:p>
        </p:txBody>
      </p:sp>
      <p:pic>
        <p:nvPicPr>
          <p:cNvPr id="182" name="Google Shape;182;p22"/>
          <p:cNvPicPr preferRelativeResize="0"/>
          <p:nvPr/>
        </p:nvPicPr>
        <p:blipFill rotWithShape="1">
          <a:blip r:embed="rId3">
            <a:alphaModFix/>
          </a:blip>
          <a:srcRect b="0" l="0" r="0" t="0"/>
          <a:stretch/>
        </p:blipFill>
        <p:spPr>
          <a:xfrm>
            <a:off x="3169904" y="1927861"/>
            <a:ext cx="5852171" cy="43891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